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8" r:id="rId3"/>
    <p:sldId id="258" r:id="rId4"/>
    <p:sldId id="294" r:id="rId5"/>
    <p:sldId id="285" r:id="rId6"/>
    <p:sldId id="298" r:id="rId7"/>
    <p:sldId id="299" r:id="rId8"/>
    <p:sldId id="295" r:id="rId9"/>
    <p:sldId id="297" r:id="rId10"/>
    <p:sldId id="287" r:id="rId11"/>
    <p:sldId id="300" r:id="rId12"/>
    <p:sldId id="301" r:id="rId13"/>
    <p:sldId id="277" r:id="rId14"/>
  </p:sldIdLst>
  <p:sldSz cx="12192000" cy="6858000"/>
  <p:notesSz cx="6884988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fr-FR" baseline="0">
                <a:solidFill>
                  <a:schemeClr val="tx1"/>
                </a:solidFill>
                <a:latin typeface="Tw Cen MT" panose="020B0602020104020603" pitchFamily="34" charset="0"/>
              </a:rPr>
              <a:t>Evolution des ressources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w Cen MT" panose="020B0602020104020603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Produits générés</c:v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RECETTES!$B$3:$C$3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RECETTES!$B$7:$C$7</c:f>
              <c:numCache>
                <c:formatCode>_-* #\ ##0_-;\-* #\ ##0_-;_-* "-"??_-;_-@_-</c:formatCode>
                <c:ptCount val="2"/>
                <c:pt idx="0">
                  <c:v>9500</c:v>
                </c:pt>
                <c:pt idx="1">
                  <c:v>8750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9D-4999-A701-5695A2861702}"/>
            </c:ext>
          </c:extLst>
        </c:ser>
        <c:ser>
          <c:idx val="1"/>
          <c:order val="1"/>
          <c:tx>
            <c:v>Subventions</c:v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39D-4999-A701-5695A286170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39D-4999-A701-5695A28617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RECETTES!$B$3:$C$3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RECETTES!$B$14:$C$14</c:f>
              <c:numCache>
                <c:formatCode>_-* #\ ##0_-;\-* #\ ##0_-;_-* "-"??_-;_-@_-</c:formatCode>
                <c:ptCount val="2"/>
                <c:pt idx="0">
                  <c:v>221807</c:v>
                </c:pt>
                <c:pt idx="1">
                  <c:v>293647.13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9D-4999-A701-5695A286170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78819112"/>
        <c:axId val="378817800"/>
      </c:barChart>
      <c:catAx>
        <c:axId val="378819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fr-FR"/>
          </a:p>
        </c:txPr>
        <c:crossAx val="378817800"/>
        <c:crosses val="autoZero"/>
        <c:auto val="1"/>
        <c:lblAlgn val="ctr"/>
        <c:lblOffset val="100"/>
        <c:noMultiLvlLbl val="0"/>
      </c:catAx>
      <c:valAx>
        <c:axId val="378817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fr-FR"/>
          </a:p>
        </c:txPr>
        <c:crossAx val="378819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09652903525036"/>
          <c:y val="0.89419760653837643"/>
          <c:w val="0.34447645951262074"/>
          <c:h val="9.6701143126597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2">
        <a:lumMod val="75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fr-FR"/>
              <a:t>Charges nettes de produits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Tw Cen MT" panose="020B0602020104020603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'CHARGES NETTES'!$B$3:$C$3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'CHARGES NETTES'!$B$12:$C$12</c:f>
              <c:numCache>
                <c:formatCode>_-* #\ ##0_-;\-* #\ ##0_-;_-* "-"??_-;_-@_-</c:formatCode>
                <c:ptCount val="2"/>
                <c:pt idx="0">
                  <c:v>261362</c:v>
                </c:pt>
                <c:pt idx="1">
                  <c:v>232768.02000000002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67-4466-B37F-3A7C4345F60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48791040"/>
        <c:axId val="548791368"/>
      </c:barChart>
      <c:catAx>
        <c:axId val="54879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Tw Cen MT" panose="020B0602020104020603" pitchFamily="34" charset="0"/>
                <a:ea typeface="+mn-ea"/>
                <a:cs typeface="+mn-cs"/>
              </a:defRPr>
            </a:pPr>
            <a:endParaRPr lang="fr-FR"/>
          </a:p>
        </c:txPr>
        <c:crossAx val="548791368"/>
        <c:crosses val="autoZero"/>
        <c:auto val="1"/>
        <c:lblAlgn val="ctr"/>
        <c:lblOffset val="100"/>
        <c:noMultiLvlLbl val="0"/>
      </c:catAx>
      <c:valAx>
        <c:axId val="548791368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54879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Evolution des résultats économiques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8.2680490962713654E-2"/>
          <c:y val="0.12069096750814216"/>
          <c:w val="0.90112125959642031"/>
          <c:h val="0.7248558480971129"/>
        </c:manualLayout>
      </c:layout>
      <c:lineChart>
        <c:grouping val="standard"/>
        <c:varyColors val="0"/>
        <c:ser>
          <c:idx val="1"/>
          <c:order val="1"/>
          <c:tx>
            <c:strRef>
              <c:f>'Résultat économique'!$A$6</c:f>
              <c:strCache>
                <c:ptCount val="1"/>
                <c:pt idx="0">
                  <c:v>Recettes de fonctionnement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6.9014614590782772E-2"/>
                  <c:y val="4.444443666764013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D4-4F68-A8D3-DA4F2F58B966}"/>
                </c:ext>
              </c:extLst>
            </c:dLbl>
            <c:dLbl>
              <c:idx val="1"/>
              <c:layout>
                <c:manualLayout>
                  <c:x val="3.5217565525473855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D4-4F68-A8D3-DA4F2F58B9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'Résultat économique'!$B$4:$C$4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'Résultat économique'!$B$6:$C$6</c:f>
              <c:numCache>
                <c:formatCode>_-* #\ ##0_-;\-* #\ ##0_-;_-* "-"??_-;_-@_-</c:formatCode>
                <c:ptCount val="2"/>
                <c:pt idx="0">
                  <c:v>9500</c:v>
                </c:pt>
                <c:pt idx="1">
                  <c:v>8750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FD4-4F68-A8D3-DA4F2F58B966}"/>
            </c:ext>
          </c:extLst>
        </c:ser>
        <c:ser>
          <c:idx val="2"/>
          <c:order val="2"/>
          <c:tx>
            <c:strRef>
              <c:f>'Résultat économique'!$A$7</c:f>
              <c:strCache>
                <c:ptCount val="1"/>
                <c:pt idx="0">
                  <c:v>Autres produits subventions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7FD4-4F68-A8D3-DA4F2F58B966}"/>
              </c:ext>
            </c:extLst>
          </c:dPt>
          <c:dLbls>
            <c:dLbl>
              <c:idx val="0"/>
              <c:layout>
                <c:manualLayout>
                  <c:x val="-9.680749784991137E-2"/>
                  <c:y val="1.11111091669099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FD4-4F68-A8D3-DA4F2F58B966}"/>
                </c:ext>
              </c:extLst>
            </c:dLbl>
            <c:dLbl>
              <c:idx val="1"/>
              <c:layout>
                <c:manualLayout>
                  <c:x val="1.0088206992890815E-2"/>
                  <c:y val="-4.444443666764013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D4-4F68-A8D3-DA4F2F58B9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'Résultat économique'!$B$4:$C$4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'Résultat économique'!$B$7:$C$7</c:f>
              <c:numCache>
                <c:formatCode>_-* #\ ##0_-;\-* #\ ##0_-;_-* "-"??_-;_-@_-</c:formatCode>
                <c:ptCount val="2"/>
                <c:pt idx="0">
                  <c:v>221807</c:v>
                </c:pt>
                <c:pt idx="1">
                  <c:v>293647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FD4-4F68-A8D3-DA4F2F58B966}"/>
            </c:ext>
          </c:extLst>
        </c:ser>
        <c:ser>
          <c:idx val="5"/>
          <c:order val="5"/>
          <c:tx>
            <c:strRef>
              <c:f>'Résultat économique'!$A$10</c:f>
              <c:strCache>
                <c:ptCount val="1"/>
                <c:pt idx="0">
                  <c:v>Autres charges de fonctionnemment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9.2989794105525575E-2"/>
                  <c:y val="-2.22222183338200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FD4-4F68-A8D3-DA4F2F58B966}"/>
                </c:ext>
              </c:extLst>
            </c:dLbl>
            <c:dLbl>
              <c:idx val="1"/>
              <c:layout>
                <c:manualLayout>
                  <c:x val="-1.0909163601231064E-2"/>
                  <c:y val="1.33333310002919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FD4-4F68-A8D3-DA4F2F58B9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'Résultat économique'!$B$4:$C$4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'Résultat économique'!$B$10:$C$10</c:f>
              <c:numCache>
                <c:formatCode>_-* #\ ##0_-;\-* #\ ##0_-;_-* "-"??_-;_-@_-</c:formatCode>
                <c:ptCount val="2"/>
                <c:pt idx="0">
                  <c:v>261362</c:v>
                </c:pt>
                <c:pt idx="1">
                  <c:v>232768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FD4-4F68-A8D3-DA4F2F58B966}"/>
            </c:ext>
          </c:extLst>
        </c:ser>
        <c:ser>
          <c:idx val="8"/>
          <c:order val="8"/>
          <c:tx>
            <c:v>RESULTAT NET</c:v>
          </c:tx>
          <c:spPr>
            <a:ln w="34925" cap="rnd">
              <a:solidFill>
                <a:schemeClr val="accent3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8.7415946638722319E-2"/>
                  <c:y val="6.6666655001460188E-3"/>
                </c:manualLayout>
              </c:layout>
              <c:tx>
                <c:rich>
                  <a:bodyPr/>
                  <a:lstStyle/>
                  <a:p>
                    <a:fld id="{16B2F16A-C0F9-40F3-B841-31B8B5442CC4}" type="VALUE">
                      <a:rPr lang="en-US" baseline="0">
                        <a:solidFill>
                          <a:srgbClr val="FF0000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FD4-4F68-A8D3-DA4F2F58B966}"/>
                </c:ext>
              </c:extLst>
            </c:dLbl>
            <c:dLbl>
              <c:idx val="1"/>
              <c:layout>
                <c:manualLayout>
                  <c:x val="-4.6481294604382179E-3"/>
                  <c:y val="-6.666665500146100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FD4-4F68-A8D3-DA4F2F58B9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'Résultat économique'!$B$4:$C$4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'Résultat économique'!$B$13:$C$13</c:f>
              <c:numCache>
                <c:formatCode>_-* #\ ##0_-;\-* #\ ##0_-;_-* "-"??_-;_-@_-</c:formatCode>
                <c:ptCount val="2"/>
                <c:pt idx="0" formatCode="#,##0">
                  <c:v>-30055</c:v>
                </c:pt>
                <c:pt idx="1">
                  <c:v>69629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FD4-4F68-A8D3-DA4F2F58B96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52113216"/>
        <c:axId val="55212240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'Résultat économique'!$A$5</c15:sqref>
                        </c15:formulaRef>
                      </c:ext>
                    </c:extLst>
                    <c:strCache>
                      <c:ptCount val="1"/>
                      <c:pt idx="0">
                        <c:v>Total des produits</c:v>
                      </c:pt>
                    </c:strCache>
                  </c:strRef>
                </c:tx>
                <c:spPr>
                  <a:ln w="34925" cap="rnd">
                    <a:solidFill>
                      <a:schemeClr val="accent1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'Résultat économique'!$B$4:$C$4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2019</c:v>
                      </c:pt>
                      <c:pt idx="1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'Résultat économique'!$B$5:$C$5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C-7FD4-4F68-A8D3-DA4F2F58B966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'Résultat économique'!$A$8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34925" cap="rnd">
                    <a:solidFill>
                      <a:schemeClr val="accent4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'Résultat économique'!$B$4:$C$4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2019</c:v>
                      </c:pt>
                      <c:pt idx="1">
                        <c:v>2020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'Résultat économique'!$B$8:$C$8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2"/>
                      <c:pt idx="0">
                        <c:v>231307</c:v>
                      </c:pt>
                      <c:pt idx="1">
                        <c:v>302397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7FD4-4F68-A8D3-DA4F2F58B966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'Résultat économique'!$A$9</c15:sqref>
                        </c15:formulaRef>
                      </c:ext>
                    </c:extLst>
                    <c:strCache>
                      <c:ptCount val="1"/>
                      <c:pt idx="0">
                        <c:v>Total des charges</c:v>
                      </c:pt>
                    </c:strCache>
                  </c:strRef>
                </c:tx>
                <c:spPr>
                  <a:ln w="34925" cap="rnd">
                    <a:solidFill>
                      <a:schemeClr val="accent5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'Résultat économique'!$B$4:$C$4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2019</c:v>
                      </c:pt>
                      <c:pt idx="1">
                        <c:v>2020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'Résultat économique'!$B$9:$C$9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7FD4-4F68-A8D3-DA4F2F58B966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'Résultat économique'!$A$11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3492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'Résultat économique'!$B$4:$C$4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2019</c:v>
                      </c:pt>
                      <c:pt idx="1">
                        <c:v>2020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'Résultat économique'!$B$11:$C$11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2"/>
                      <c:pt idx="0">
                        <c:v>261362</c:v>
                      </c:pt>
                      <c:pt idx="1">
                        <c:v>232768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FD4-4F68-A8D3-DA4F2F58B966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'Résultat économique'!$A$12</c15:sqref>
                        </c15:formulaRef>
                      </c:ext>
                    </c:extLst>
                    <c:strCache>
                      <c:ptCount val="1"/>
                      <c:pt idx="0">
                        <c:v>Résultat net</c:v>
                      </c:pt>
                    </c:strCache>
                  </c:strRef>
                </c:tx>
                <c:spPr>
                  <a:ln w="3492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'Résultat économique'!$B$4:$C$4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2019</c:v>
                      </c:pt>
                      <c:pt idx="1">
                        <c:v>2020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'Résultat économique'!$B$12:$C$12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FD4-4F68-A8D3-DA4F2F58B966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'Résultat économique'!$A$14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3492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'Résultat économique'!$B$4:$C$4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2019</c:v>
                      </c:pt>
                      <c:pt idx="1">
                        <c:v>2020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'Résultat économique'!$B$14:$C$14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2"/>
                      <c:pt idx="0" formatCode="#,##0">
                        <c:v>-30055</c:v>
                      </c:pt>
                      <c:pt idx="1">
                        <c:v>69629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FD4-4F68-A8D3-DA4F2F58B966}"/>
                  </c:ext>
                </c:extLst>
              </c15:ser>
            </c15:filteredLineSeries>
          </c:ext>
        </c:extLst>
      </c:lineChart>
      <c:catAx>
        <c:axId val="55211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2122400"/>
        <c:crosses val="autoZero"/>
        <c:auto val="1"/>
        <c:lblAlgn val="ctr"/>
        <c:lblOffset val="100"/>
        <c:noMultiLvlLbl val="0"/>
      </c:catAx>
      <c:valAx>
        <c:axId val="552122400"/>
        <c:scaling>
          <c:orientation val="minMax"/>
          <c:min val="-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2113216"/>
        <c:crosses val="autoZero"/>
        <c:crossBetween val="between"/>
      </c:valAx>
      <c:spPr>
        <a:solidFill>
          <a:srgbClr val="E7E6E6">
            <a:lumMod val="90000"/>
          </a:srgb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192452978366612E-3"/>
          <c:y val="0.9360891106742778"/>
          <c:w val="0.99688075470216331"/>
          <c:h val="6.3910889325722156E-2"/>
        </c:manualLayout>
      </c:layout>
      <c:overlay val="0"/>
      <c:spPr>
        <a:solidFill>
          <a:srgbClr val="E7E6E6">
            <a:lumMod val="9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>
        <a:lumMod val="7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79709-7D55-40A7-86E9-E53FC227DFD5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08688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07038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0488" y="9517063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D71C5-E1C5-496F-B2E1-3D858730E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96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92DE16-7EBD-4C94-8B80-9F6F97643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3A23B2-0E14-4DF5-8AC6-1B0049952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367982-7964-4DBB-9379-22FAC5931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0123-2011-4CD9-B276-CF687B3428A1}" type="datetime1">
              <a:rPr lang="fr-FR" smtClean="0"/>
              <a:t>19/04/2021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A7F887-EB76-4B8A-9200-98A21E06B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DE5CD1-6857-456D-B1EF-28DA42A9E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368D-1C4C-4313-9B33-B22BCD19E7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95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71DE91-2F03-4B3B-864B-DB23B50BA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9F97A1F-AD4D-4E86-8A86-23AAFE08A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15C971-D2BA-4284-A557-8AB56D963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44B1-6454-432E-9701-FCE58A7A083D}" type="datetime1">
              <a:rPr lang="fr-FR" smtClean="0"/>
              <a:t>19/04/2021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BEFA81-AF24-498A-85D6-FD0B25A2B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2C3D16-9B6E-40F1-9460-14E7F0423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368D-1C4C-4313-9B33-B22BCD19E7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087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A4DB76F-7664-4C4C-9D99-818D26EFC7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331F2A9-18A7-405B-BEAF-39FDC5971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8D97F3-C651-4402-8A80-DA487FEE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8789-9B5C-4359-A5F9-92E1DF0DE5E8}" type="datetime1">
              <a:rPr lang="fr-FR" smtClean="0"/>
              <a:t>19/04/2021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AB49E6-64C6-43A4-AE5E-6DD2605B0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D4BA34-4205-4013-99A4-6A17B5226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368D-1C4C-4313-9B33-B22BCD19E7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198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212EF7-832E-444F-8C1A-9C7A039FE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28FC03-873C-459D-A312-4443F5527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378004-9D7B-4979-9DE2-4D36CA9E6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2FF4-FD01-44B5-9899-2D0DA4B599FB}" type="datetime1">
              <a:rPr lang="fr-FR" smtClean="0"/>
              <a:t>19/04/2021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6E2908-088B-4538-83A8-9F61CB8C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A74A0A-C502-452B-8179-08D206EB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368D-1C4C-4313-9B33-B22BCD19E7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724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5500F0-E772-463D-8C8A-20F2702D6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78EC51-96AF-44B9-BD15-1F0055779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72F91D-0571-4A8F-9343-B3A26B989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81BAB-FB4E-4B74-9848-05C2043F5E36}" type="datetime1">
              <a:rPr lang="fr-FR" smtClean="0"/>
              <a:t>19/04/2021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54CB04-3EBB-4F39-8C36-91289918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1EBBFE-1BC0-4BC0-A99D-A87F9C5B3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368D-1C4C-4313-9B33-B22BCD19E7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7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FB5882-5EA7-4226-9961-EE7410C8D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930C47-90F1-4D37-AEE9-391F5202F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2A0776-8A0B-43A9-87CF-9055F2DB6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E1E046-B218-4CAD-9B81-306E3B1DD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E08C-6ED4-4E09-BC51-ECE625FC1E66}" type="datetime1">
              <a:rPr lang="fr-FR" smtClean="0"/>
              <a:t>19/04/2021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FB109B-62DC-41DB-BCB8-33CF70EA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DDB1AB-14DF-4EBA-BBAA-194101C8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368D-1C4C-4313-9B33-B22BCD19E7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33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AF0CB7-CA05-45C7-8744-8DCF1B36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30A479-BB17-43E7-8E17-1E976F9C0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8947C8B-BD2B-43C8-87A0-7822B297D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7D3A49-B4F3-47DC-83AD-CB9B4FE5CD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CE52ECD-F31E-48B5-913D-09165EE09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FD74B3D-7245-44CE-BDF7-07723AF32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D853-3CA9-44D5-8AED-C45985349458}" type="datetime1">
              <a:rPr lang="fr-FR" smtClean="0"/>
              <a:t>19/04/2021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F977C09-5158-4578-A6E3-1AFF77661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CA66372-15BC-4B57-8AB5-AFCCE227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368D-1C4C-4313-9B33-B22BCD19E7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68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40D76A-C86E-47DE-8CB4-CB1C5AF3B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140D2C6-0A3A-4D27-85A2-BB932EE6C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C8A5-0F49-4ED9-9B94-8591D64E4417}" type="datetime1">
              <a:rPr lang="fr-FR" smtClean="0"/>
              <a:t>19/04/2021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886577-8CA8-49BC-85D2-FC8C7EEA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B3D9F1-FB4D-49E5-8D9E-5A1961D7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368D-1C4C-4313-9B33-B22BCD19E7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13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5E253A8-A20A-461F-8612-E30EA0B5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D7CD-D0DB-4DBA-B942-EB99584AD383}" type="datetime1">
              <a:rPr lang="fr-FR" smtClean="0"/>
              <a:t>19/04/2021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22D2DAD-F134-47CE-8ABF-907FB5DB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B77B9C-C293-4B3C-A9E9-DF09E3729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368D-1C4C-4313-9B33-B22BCD19E7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21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E7320C-F58D-472E-BB69-7E9C1DE8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82AF90-DB2C-49D9-AED9-1E488D49D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491652-5E01-478B-B81D-DD43496F5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F036ED-F909-48C9-BC57-CE643D3E2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D7C1-BB3D-4496-AF79-4FCDAED63F43}" type="datetime1">
              <a:rPr lang="fr-FR" smtClean="0"/>
              <a:t>19/04/2021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6E5496-79AF-473B-832E-3DDFF33BD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865D37-BD06-4B71-A73B-9A691CF9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368D-1C4C-4313-9B33-B22BCD19E7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29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1651C7-3740-4EAC-8E3D-9D0B316F1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3D81211-8C2E-4F0C-B54E-AF03B7F65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FBC374-4923-4D64-ADBF-E6632B45B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D77D09-DE7A-4C4A-9FFB-6DDCA2421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ED43-5B59-4D95-AFDE-857B93469CD9}" type="datetime1">
              <a:rPr lang="fr-FR" smtClean="0"/>
              <a:t>19/04/2021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FD6782-17A4-4F1D-A6FB-81D3AE8F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89D70B-E06B-445F-A259-3FB6D34C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368D-1C4C-4313-9B33-B22BCD19E7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40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8C5B0B3-FF50-463D-B7E9-249A0BC34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A3F00C-6910-40E0-A8BE-00E26CC8D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2438EF-40B9-4C26-962E-210C18CD00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4A07C-6CAB-440F-B9EE-057DAA37CB15}" type="datetime1">
              <a:rPr lang="fr-FR" smtClean="0"/>
              <a:t>19/04/2021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F7114F-BED3-4293-875E-1A244780E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EB430-515B-4D0D-94ED-A3B313D1D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E368D-1C4C-4313-9B33-B22BCD19E7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38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guide-aides.hautsdefrance.fr/spip.php?page=dispositif&amp;id_dispositif=922&amp;fbclid=IwAR0JB41DOOsy28sEEZiHgr9KEWWiS91phFgcxFp8MVxmvnA9QaqIgrWeMK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passerelle-trotteurs.fr/fr/accuei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chevaux-hauts-de-france.com/?conseils-d-administrations-25-11-202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3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0A6F2A-3E81-46FD-8829-A52C3521C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5068" y="2235199"/>
            <a:ext cx="10033233" cy="199174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  <a:latin typeface="Tw Cen MT" panose="020B0602020104020603" pitchFamily="34" charset="0"/>
              </a:rPr>
              <a:t>Conseil d’administration</a:t>
            </a:r>
            <a:br>
              <a:rPr lang="fr-FR" dirty="0">
                <a:solidFill>
                  <a:srgbClr val="0070C0"/>
                </a:solidFill>
                <a:latin typeface="Tw Cen MT" panose="020B0602020104020603" pitchFamily="34" charset="0"/>
              </a:rPr>
            </a:br>
            <a:r>
              <a:rPr lang="fr-FR" sz="2800" b="1" dirty="0">
                <a:latin typeface="Tw Cen MT" panose="020B0602020104020603" pitchFamily="34" charset="0"/>
              </a:rPr>
              <a:t>Lundi 29 mars 2021 – 14h00</a:t>
            </a:r>
            <a:br>
              <a:rPr lang="fr-FR" dirty="0">
                <a:solidFill>
                  <a:srgbClr val="0070C0"/>
                </a:solidFill>
                <a:latin typeface="Tw Cen MT" panose="020B0602020104020603" pitchFamily="34" charset="0"/>
              </a:rPr>
            </a:br>
            <a:r>
              <a:rPr lang="fr-FR" sz="1000" dirty="0">
                <a:latin typeface="Tw Cen MT" panose="020B0602020104020603" pitchFamily="34" charset="0"/>
              </a:rPr>
              <a:t>(visioconférence)</a:t>
            </a:r>
            <a:br>
              <a:rPr lang="fr-FR" sz="1000" dirty="0">
                <a:latin typeface="Tw Cen MT" panose="020B0602020104020603" pitchFamily="34" charset="0"/>
              </a:rPr>
            </a:br>
            <a:br>
              <a:rPr lang="fr-FR" sz="1000" dirty="0">
                <a:latin typeface="Tw Cen MT" panose="020B0602020104020603" pitchFamily="34" charset="0"/>
              </a:rPr>
            </a:br>
            <a:endParaRPr lang="fr-FR" sz="1000" dirty="0">
              <a:latin typeface="Tw Cen MT" panose="020B0602020104020603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8F287C8-CB91-42B6-A006-7C3A4215DA6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056"/>
            <a:ext cx="2310933" cy="1625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05B2DD3-5FD6-4118-AE23-72F91C5365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301" y="14923"/>
            <a:ext cx="879857" cy="1411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F00542-11CA-407C-A0B4-169D7F8F5FD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6" y="5813219"/>
            <a:ext cx="103822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E2978E6-A61A-49B2-818D-AD28463CAC7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06" y="5705474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EBB09FE-DD27-41E5-99FD-609983D488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535" r="16706" b="35136"/>
          <a:stretch/>
        </p:blipFill>
        <p:spPr>
          <a:xfrm>
            <a:off x="9769067" y="5821608"/>
            <a:ext cx="1157613" cy="657225"/>
          </a:xfrm>
          <a:prstGeom prst="rect">
            <a:avLst/>
          </a:prstGeom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B4F5FE0-4F3E-4897-AAE0-2E07EA09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368D-1C4C-4313-9B33-B22BCD19E70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62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DC22697-D8A1-4E49-8047-72C6554A5CF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" y="14923"/>
            <a:ext cx="1471295" cy="1142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FA2CB33-0685-433D-A46F-A793819934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243" y="14923"/>
            <a:ext cx="589915" cy="9048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0E6423A-E35B-40C8-B46E-64176D532D6E}"/>
              </a:ext>
            </a:extLst>
          </p:cNvPr>
          <p:cNvSpPr txBox="1"/>
          <p:nvPr/>
        </p:nvSpPr>
        <p:spPr>
          <a:xfrm>
            <a:off x="251669" y="1332046"/>
            <a:ext cx="1137547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rgbClr val="0070C0"/>
                </a:solidFill>
                <a:effectLst/>
                <a:latin typeface="Tw Cen MT" panose="020B0602020104020603" pitchFamily="34" charset="0"/>
                <a:ea typeface="NSimSun" panose="02010609030101010101" pitchFamily="49" charset="-122"/>
              </a:rPr>
              <a:t>5. Aides exceptionnelles </a:t>
            </a:r>
          </a:p>
          <a:p>
            <a:endParaRPr lang="fr-FR" sz="2400" dirty="0">
              <a:latin typeface="Tw Cen MT" panose="020B06020201040206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>
                <a:latin typeface="Tw Cen MT" panose="020B0602020104020603" pitchFamily="34" charset="0"/>
              </a:rPr>
              <a:t> </a:t>
            </a:r>
            <a:r>
              <a:rPr lang="fr-FR" sz="1700" b="1" dirty="0">
                <a:solidFill>
                  <a:srgbClr val="0070C0"/>
                </a:solidFill>
                <a:latin typeface="Tw Cen MT" panose="020B0602020104020603" pitchFamily="34" charset="0"/>
              </a:rPr>
              <a:t>Aide exceptionnelle liée à la crise sanitaire 2020 à destination des professionnels propriétaires de leur chevaux, dont l’activité principale est : cavaliers de compétition ou entraîneurs de course (trot et galop).</a:t>
            </a:r>
          </a:p>
          <a:p>
            <a:pPr lvl="1"/>
            <a:r>
              <a:rPr lang="fr-FR" sz="1400" i="1" dirty="0"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Les dossiers sont traités par ordre d’arrivée, dans la limite des crédits disponibles.</a:t>
            </a:r>
          </a:p>
          <a:p>
            <a:pPr lvl="1"/>
            <a:endParaRPr lang="fr-FR" sz="2400" dirty="0">
              <a:latin typeface="Tw Cen MT" panose="020B0602020104020603" pitchFamily="34" charset="0"/>
            </a:endParaRPr>
          </a:p>
          <a:p>
            <a:pPr lvl="1"/>
            <a:endParaRPr lang="fr-FR" sz="2400" dirty="0">
              <a:latin typeface="Tw Cen MT" panose="020B0602020104020603" pitchFamily="34" charset="0"/>
            </a:endParaRPr>
          </a:p>
          <a:p>
            <a:pPr lvl="1"/>
            <a:endParaRPr lang="fr-FR" sz="2400" dirty="0">
              <a:latin typeface="Tw Cen MT" panose="020B0602020104020603" pitchFamily="34" charset="0"/>
            </a:endParaRPr>
          </a:p>
          <a:p>
            <a:pPr lvl="1"/>
            <a:endParaRPr lang="fr-FR" sz="2400" dirty="0">
              <a:latin typeface="Tw Cen MT" panose="020B0602020104020603" pitchFamily="34" charset="0"/>
            </a:endParaRPr>
          </a:p>
          <a:p>
            <a:endParaRPr lang="fr-FR" sz="2400" dirty="0">
              <a:latin typeface="Tw Cen MT" panose="020B0602020104020603" pitchFamily="34" charset="0"/>
            </a:endParaRPr>
          </a:p>
          <a:p>
            <a:endParaRPr lang="fr-FR" sz="2400" dirty="0">
              <a:latin typeface="Tw Cen MT" panose="020B0602020104020603" pitchFamily="34" charset="0"/>
            </a:endParaRPr>
          </a:p>
          <a:p>
            <a:endParaRPr lang="fr-FR" sz="2400" dirty="0">
              <a:latin typeface="Tw Cen MT" panose="020B0602020104020603" pitchFamily="34" charset="0"/>
            </a:endParaRPr>
          </a:p>
          <a:p>
            <a:endParaRPr lang="fr-FR" sz="2400" dirty="0">
              <a:latin typeface="Tw Cen MT" panose="020B0602020104020603" pitchFamily="34" charset="0"/>
            </a:endParaRPr>
          </a:p>
          <a:p>
            <a:endParaRPr lang="fr-FR" sz="2400" dirty="0">
              <a:latin typeface="Tw Cen MT" panose="020B0602020104020603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1C7801C-CCC6-4A90-ABD4-48EB8B34F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4923"/>
            <a:ext cx="9734550" cy="904875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Tw Cen MT" panose="020B0602020104020603" pitchFamily="34" charset="0"/>
              </a:rPr>
              <a:t>Conseil d’administration – 29/03/2021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ED869A31-6D29-4100-9B89-DB2216C9BB9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658" y="6005510"/>
            <a:ext cx="103822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D743D2-386A-4A68-B6EF-773EC6488C2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72" y="591133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3213BC9-B1EA-4951-8483-98AA3329F2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535" r="16706" b="35136"/>
          <a:stretch/>
        </p:blipFill>
        <p:spPr>
          <a:xfrm>
            <a:off x="9635815" y="6005509"/>
            <a:ext cx="1157613" cy="657225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0C7D56A7-2E51-4E34-8E27-BCB9FC7D9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228501"/>
              </p:ext>
            </p:extLst>
          </p:nvPr>
        </p:nvGraphicFramePr>
        <p:xfrm>
          <a:off x="2936147" y="2957848"/>
          <a:ext cx="6953288" cy="2888186"/>
        </p:xfrm>
        <a:graphic>
          <a:graphicData uri="http://schemas.openxmlformats.org/drawingml/2006/table">
            <a:tbl>
              <a:tblPr/>
              <a:tblGrid>
                <a:gridCol w="2705984">
                  <a:extLst>
                    <a:ext uri="{9D8B030D-6E8A-4147-A177-3AD203B41FA5}">
                      <a16:colId xmlns:a16="http://schemas.microsoft.com/office/drawing/2014/main" val="2535858131"/>
                    </a:ext>
                  </a:extLst>
                </a:gridCol>
                <a:gridCol w="1229091">
                  <a:extLst>
                    <a:ext uri="{9D8B030D-6E8A-4147-A177-3AD203B41FA5}">
                      <a16:colId xmlns:a16="http://schemas.microsoft.com/office/drawing/2014/main" val="1170343281"/>
                    </a:ext>
                  </a:extLst>
                </a:gridCol>
                <a:gridCol w="1293520">
                  <a:extLst>
                    <a:ext uri="{9D8B030D-6E8A-4147-A177-3AD203B41FA5}">
                      <a16:colId xmlns:a16="http://schemas.microsoft.com/office/drawing/2014/main" val="810993976"/>
                    </a:ext>
                  </a:extLst>
                </a:gridCol>
                <a:gridCol w="1724693">
                  <a:extLst>
                    <a:ext uri="{9D8B030D-6E8A-4147-A177-3AD203B41FA5}">
                      <a16:colId xmlns:a16="http://schemas.microsoft.com/office/drawing/2014/main" val="636531377"/>
                    </a:ext>
                  </a:extLst>
                </a:gridCol>
              </a:tblGrid>
              <a:tr h="208642"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1300" b="1" i="0" u="sng" strike="noStrike" dirty="0">
                          <a:effectLst/>
                          <a:latin typeface="Tw Cen MT" panose="020B0602020104020603" pitchFamily="34" charset="0"/>
                        </a:rPr>
                        <a:t>Récapitulatif des demandes au 29 mars 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44966"/>
                  </a:ext>
                </a:extLst>
              </a:tr>
              <a:tr h="178836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241115"/>
                  </a:ext>
                </a:extLst>
              </a:tr>
              <a:tr h="1053143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Nombre de demandes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Nombre de chevaux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Subvention</a:t>
                      </a:r>
                      <a:b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120€ / cheval, dans la limite de 20 chevaux par demandeur</a:t>
                      </a:r>
                      <a:b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141666"/>
                  </a:ext>
                </a:extLst>
              </a:tr>
              <a:tr h="3378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effectLst/>
                          <a:latin typeface="Tw Cen MT" panose="020B0602020104020603" pitchFamily="34" charset="0"/>
                        </a:rPr>
                        <a:t>Entraineurs de TROT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1 320,00 €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600023"/>
                  </a:ext>
                </a:extLst>
              </a:tr>
              <a:tr h="35767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effectLst/>
                          <a:latin typeface="Tw Cen MT" panose="020B0602020104020603" pitchFamily="34" charset="0"/>
                        </a:rPr>
                        <a:t>Entraîneurs de GALOP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8 400,00 €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673988"/>
                  </a:ext>
                </a:extLst>
              </a:tr>
              <a:tr h="36760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effectLst/>
                          <a:latin typeface="Tw Cen MT" panose="020B0602020104020603" pitchFamily="34" charset="0"/>
                        </a:rPr>
                        <a:t>Cavaliers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12 600,00 €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750510"/>
                  </a:ext>
                </a:extLst>
              </a:tr>
              <a:tr h="347736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effectLst/>
                          <a:latin typeface="Tw Cen MT" panose="020B0602020104020603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22 320,00 €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257501"/>
                  </a:ext>
                </a:extLst>
              </a:tr>
            </a:tbl>
          </a:graphicData>
        </a:graphic>
      </p:graphicFrame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1A6822A-0131-4EFE-BCC9-8501373D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368D-1C4C-4313-9B33-B22BCD19E70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515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DC22697-D8A1-4E49-8047-72C6554A5CF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" y="14923"/>
            <a:ext cx="1471295" cy="1142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FA2CB33-0685-433D-A46F-A793819934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243" y="14923"/>
            <a:ext cx="589915" cy="9048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0E6423A-E35B-40C8-B46E-64176D532D6E}"/>
              </a:ext>
            </a:extLst>
          </p:cNvPr>
          <p:cNvSpPr txBox="1"/>
          <p:nvPr/>
        </p:nvSpPr>
        <p:spPr>
          <a:xfrm>
            <a:off x="251669" y="1332046"/>
            <a:ext cx="11375471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rgbClr val="0070C0"/>
                </a:solidFill>
                <a:effectLst/>
                <a:latin typeface="Tw Cen MT" panose="020B0602020104020603" pitchFamily="34" charset="0"/>
                <a:ea typeface="NSimSun" panose="02010609030101010101" pitchFamily="49" charset="-122"/>
              </a:rPr>
              <a:t>5. Aides exceptionnelles </a:t>
            </a:r>
          </a:p>
          <a:p>
            <a:endParaRPr lang="fr-FR" sz="2400" dirty="0">
              <a:latin typeface="Tw Cen MT" panose="020B06020201040206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>
                <a:latin typeface="Tw Cen MT" panose="020B0602020104020603" pitchFamily="34" charset="0"/>
              </a:rPr>
              <a:t> </a:t>
            </a:r>
            <a:r>
              <a:rPr lang="fr-FR" sz="1700" b="1" dirty="0">
                <a:solidFill>
                  <a:srgbClr val="0070C0"/>
                </a:solidFill>
                <a:latin typeface="Tw Cen MT" panose="020B0602020104020603" pitchFamily="34" charset="0"/>
              </a:rPr>
              <a:t>Soutien à la sécurisation des structures professionnelles hébergeant des équidés pour toute la filière équine en HDF.</a:t>
            </a:r>
          </a:p>
          <a:p>
            <a:pPr lvl="1"/>
            <a:endParaRPr lang="fr-FR" sz="1400" dirty="0">
              <a:latin typeface="Tw Cen MT" panose="020B0602020104020603" pitchFamily="34" charset="0"/>
              <a:ea typeface="Calibri" panose="020F0502020204030204" pitchFamily="34" charset="0"/>
            </a:endParaRPr>
          </a:p>
          <a:p>
            <a:pPr lvl="1"/>
            <a:r>
              <a:rPr lang="fr-FR" sz="1400" dirty="0">
                <a:latin typeface="Tw Cen MT" panose="020B0602020104020603" pitchFamily="34" charset="0"/>
                <a:ea typeface="Calibri" panose="020F0502020204030204" pitchFamily="34" charset="0"/>
              </a:rPr>
              <a:t>D</a:t>
            </a:r>
            <a:r>
              <a:rPr lang="fr-FR" sz="1400" dirty="0"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ispositif ouvert à TOUTES les structures professionnelles, dont le siège est en Hauts-de-France et hébergeant des équidés :</a:t>
            </a:r>
            <a:br>
              <a:rPr lang="fr-FR" sz="1400" dirty="0">
                <a:effectLst/>
                <a:latin typeface="Tw Cen MT" panose="020B0602020104020603" pitchFamily="34" charset="0"/>
                <a:ea typeface="Calibri" panose="020F0502020204030204" pitchFamily="34" charset="0"/>
              </a:rPr>
            </a:br>
            <a:r>
              <a:rPr lang="fr-FR" sz="1400" dirty="0"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	- les centres équestres ;</a:t>
            </a:r>
            <a:br>
              <a:rPr lang="fr-FR" sz="1400" dirty="0">
                <a:effectLst/>
                <a:latin typeface="Tw Cen MT" panose="020B0602020104020603" pitchFamily="34" charset="0"/>
                <a:ea typeface="Calibri" panose="020F0502020204030204" pitchFamily="34" charset="0"/>
              </a:rPr>
            </a:br>
            <a:r>
              <a:rPr lang="fr-FR" sz="1400" dirty="0"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	- les élevages d’équidés ;</a:t>
            </a:r>
            <a:br>
              <a:rPr lang="fr-FR" sz="1400" dirty="0">
                <a:effectLst/>
                <a:latin typeface="Tw Cen MT" panose="020B0602020104020603" pitchFamily="34" charset="0"/>
                <a:ea typeface="Calibri" panose="020F0502020204030204" pitchFamily="34" charset="0"/>
              </a:rPr>
            </a:br>
            <a:r>
              <a:rPr lang="fr-FR" sz="1400" dirty="0"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	- les écuries et pensions ;</a:t>
            </a:r>
            <a:br>
              <a:rPr lang="fr-FR" sz="1400" dirty="0">
                <a:effectLst/>
                <a:latin typeface="Tw Cen MT" panose="020B0602020104020603" pitchFamily="34" charset="0"/>
                <a:ea typeface="Calibri" panose="020F0502020204030204" pitchFamily="34" charset="0"/>
              </a:rPr>
            </a:br>
            <a:r>
              <a:rPr lang="fr-FR" sz="1400" dirty="0"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	- les hippodromes ;</a:t>
            </a:r>
            <a:br>
              <a:rPr lang="fr-FR" sz="1400" dirty="0">
                <a:effectLst/>
                <a:latin typeface="Tw Cen MT" panose="020B0602020104020603" pitchFamily="34" charset="0"/>
                <a:ea typeface="Calibri" panose="020F0502020204030204" pitchFamily="34" charset="0"/>
              </a:rPr>
            </a:br>
            <a:r>
              <a:rPr lang="fr-FR" sz="1400" dirty="0"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	- les stades équestres ;</a:t>
            </a:r>
            <a:br>
              <a:rPr lang="fr-FR" sz="1400" dirty="0">
                <a:effectLst/>
                <a:latin typeface="Tw Cen MT" panose="020B0602020104020603" pitchFamily="34" charset="0"/>
                <a:ea typeface="Calibri" panose="020F0502020204030204" pitchFamily="34" charset="0"/>
              </a:rPr>
            </a:br>
            <a:r>
              <a:rPr lang="fr-FR" sz="1400" dirty="0"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	- les prestataires hippomobiles.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fr-FR" sz="1400" dirty="0">
              <a:effectLst/>
              <a:latin typeface="Tw Cen MT" panose="020B0602020104020603" pitchFamily="34" charset="0"/>
              <a:ea typeface="Calibri" panose="020F0502020204030204" pitchFamily="34" charset="0"/>
            </a:endParaRPr>
          </a:p>
          <a:p>
            <a:pPr lvl="1"/>
            <a:r>
              <a:rPr lang="fr-FR" sz="1400" dirty="0"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Conditions et critères d’éligibilité lien ci-dessous :</a:t>
            </a:r>
            <a:br>
              <a:rPr lang="fr-FR" sz="1400" dirty="0">
                <a:effectLst/>
                <a:latin typeface="Tw Cen MT" panose="020B0602020104020603" pitchFamily="34" charset="0"/>
                <a:ea typeface="Calibri" panose="020F0502020204030204" pitchFamily="34" charset="0"/>
              </a:rPr>
            </a:br>
            <a:r>
              <a:rPr lang="fr-FR" sz="1200" u="sng" dirty="0">
                <a:solidFill>
                  <a:srgbClr val="0563C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hlinkClick r:id="rId4"/>
              </a:rPr>
              <a:t>https://guide-aides.hautsdefrance.fr/spip.php?page=dispositif&amp;id_dispositif=922&amp;fbclid=IwAR0JB41DOOsy28sEEZiHgr9KEWWiS91phFgcxFp8MVxmvnA9QaqIgrWeMK8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fr-FR" sz="1400" i="1" dirty="0">
              <a:effectLst/>
              <a:latin typeface="Tw Cen MT" panose="020B0602020104020603" pitchFamily="34" charset="0"/>
              <a:ea typeface="Calibri" panose="020F0502020204030204" pitchFamily="34" charset="0"/>
            </a:endParaRPr>
          </a:p>
          <a:p>
            <a:pPr lvl="1"/>
            <a:r>
              <a:rPr lang="fr-FR" sz="1400" i="1" dirty="0"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Les demandes de subventions relatives à ce dispositif seront instruites en prévision de chaque commission permanente ou séance plénière, jusqu’à épuisement de l’enveloppe annuelle prévue</a:t>
            </a:r>
            <a:r>
              <a:rPr lang="fr-FR" sz="1400" dirty="0"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2400" dirty="0">
              <a:latin typeface="Tw Cen MT" panose="020B0602020104020603" pitchFamily="34" charset="0"/>
            </a:endParaRPr>
          </a:p>
          <a:p>
            <a:endParaRPr lang="fr-FR" sz="2400" dirty="0">
              <a:latin typeface="Tw Cen MT" panose="020B0602020104020603" pitchFamily="34" charset="0"/>
            </a:endParaRPr>
          </a:p>
          <a:p>
            <a:endParaRPr lang="fr-FR" sz="2400" dirty="0">
              <a:latin typeface="Tw Cen MT" panose="020B0602020104020603" pitchFamily="34" charset="0"/>
            </a:endParaRPr>
          </a:p>
          <a:p>
            <a:endParaRPr lang="fr-FR" sz="2400" dirty="0">
              <a:latin typeface="Tw Cen MT" panose="020B0602020104020603" pitchFamily="34" charset="0"/>
            </a:endParaRPr>
          </a:p>
          <a:p>
            <a:endParaRPr lang="fr-FR" sz="2400" dirty="0">
              <a:latin typeface="Tw Cen MT" panose="020B0602020104020603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1C7801C-CCC6-4A90-ABD4-48EB8B34F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4923"/>
            <a:ext cx="9734550" cy="904875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Tw Cen MT" panose="020B0602020104020603" pitchFamily="34" charset="0"/>
              </a:rPr>
              <a:t>Conseil d’administration – 29/03/2021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ED869A31-6D29-4100-9B89-DB2216C9BB9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658" y="6005510"/>
            <a:ext cx="103822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D743D2-386A-4A68-B6EF-773EC6488C2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72" y="591133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3213BC9-B1EA-4951-8483-98AA3329F2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535" r="16706" b="35136"/>
          <a:stretch/>
        </p:blipFill>
        <p:spPr>
          <a:xfrm>
            <a:off x="9635815" y="6005509"/>
            <a:ext cx="1157613" cy="657225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63D7A4E-5477-42EB-B368-6BC76DB3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368D-1C4C-4313-9B33-B22BCD19E70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654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DC22697-D8A1-4E49-8047-72C6554A5CF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" y="14923"/>
            <a:ext cx="1471295" cy="1142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FA2CB33-0685-433D-A46F-A793819934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243" y="14923"/>
            <a:ext cx="589915" cy="9048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0E6423A-E35B-40C8-B46E-64176D532D6E}"/>
              </a:ext>
            </a:extLst>
          </p:cNvPr>
          <p:cNvSpPr txBox="1"/>
          <p:nvPr/>
        </p:nvSpPr>
        <p:spPr>
          <a:xfrm>
            <a:off x="251669" y="1332046"/>
            <a:ext cx="11375471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rgbClr val="0070C0"/>
                </a:solidFill>
                <a:effectLst/>
                <a:latin typeface="Tw Cen MT" panose="020B0602020104020603" pitchFamily="34" charset="0"/>
                <a:ea typeface="NSimSun" panose="02010609030101010101" pitchFamily="49" charset="-122"/>
              </a:rPr>
              <a:t>6. Questions diverses</a:t>
            </a:r>
          </a:p>
          <a:p>
            <a:endParaRPr lang="fr-FR" sz="2400" dirty="0">
              <a:latin typeface="Tw Cen MT" panose="020B06020201040206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>
                <a:latin typeface="Tw Cen MT" panose="020B0602020104020603" pitchFamily="34" charset="0"/>
              </a:rPr>
              <a:t> </a:t>
            </a:r>
            <a:r>
              <a:rPr lang="fr-FR" sz="1700" b="1" dirty="0">
                <a:solidFill>
                  <a:srgbClr val="0070C0"/>
                </a:solidFill>
                <a:latin typeface="Tw Cen MT" panose="020B0602020104020603" pitchFamily="34" charset="0"/>
              </a:rPr>
              <a:t>Adhésion de l’Association Passerelle</a:t>
            </a:r>
          </a:p>
          <a:p>
            <a:pPr lvl="1"/>
            <a:endParaRPr lang="fr-FR" sz="1400" dirty="0">
              <a:latin typeface="Tw Cen MT" panose="020B0602020104020603" pitchFamily="34" charset="0"/>
              <a:ea typeface="Calibri" panose="020F0502020204030204" pitchFamily="34" charset="0"/>
            </a:endParaRPr>
          </a:p>
          <a:p>
            <a:r>
              <a:rPr lang="fr-FR" sz="1800" b="1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Passerelle</a:t>
            </a:r>
            <a:endParaRPr lang="fr-FR" sz="1600" dirty="0">
              <a:effectLst/>
              <a:latin typeface="Tw Cen MT" panose="020B0602020104020603" pitchFamily="34" charset="0"/>
            </a:endParaRPr>
          </a:p>
          <a:p>
            <a:r>
              <a:rPr lang="fr-FR" sz="1800" b="1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L'association des TROTTEURS, issus de la filière course en fin de carrière sportive ou de reproduction.</a:t>
            </a:r>
            <a:endParaRPr lang="fr-FR" sz="1600" dirty="0">
              <a:effectLst/>
              <a:latin typeface="Tw Cen MT" panose="020B0602020104020603" pitchFamily="34" charset="0"/>
            </a:endParaRPr>
          </a:p>
          <a:p>
            <a:pPr lvl="1" algn="just"/>
            <a:endParaRPr lang="fr-FR" sz="1600">
              <a:solidFill>
                <a:srgbClr val="000000"/>
              </a:solidFill>
              <a:effectLst/>
              <a:latin typeface="Tw Cen MT" panose="020B0602020104020603" pitchFamily="34" charset="0"/>
            </a:endParaRPr>
          </a:p>
          <a:p>
            <a:pPr lvl="1" algn="just"/>
            <a:r>
              <a:rPr lang="fr-FR" sz="160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Passerelle </a:t>
            </a:r>
            <a:r>
              <a:rPr lang="fr-FR" sz="16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 vocation à accompagner les acteurs de la filière du trot et à leur simplifier les démarches afin que leurs chevaux puissent avoir une seconde vie dans le loisir ou dans le sport ; le tout dans un cadre sécurisé : pour le cheval, l’éleveur/propriétaire et le futur propriétaire.</a:t>
            </a:r>
          </a:p>
          <a:p>
            <a:pPr lvl="1"/>
            <a:endParaRPr lang="fr-FR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fr-FR" sz="1400" dirty="0"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	</a:t>
            </a:r>
            <a:r>
              <a:rPr lang="fr-FR" sz="1400" dirty="0">
                <a:effectLst/>
                <a:latin typeface="Tw Cen MT" panose="020B0602020104020603" pitchFamily="34" charset="0"/>
                <a:ea typeface="Calibri" panose="020F0502020204030204" pitchFamily="34" charset="0"/>
                <a:hlinkClick r:id="rId4"/>
              </a:rPr>
              <a:t>https://www.passerelle-trotteurs.fr/fr/accueil</a:t>
            </a:r>
            <a:endParaRPr lang="fr-FR" sz="1400" dirty="0">
              <a:effectLst/>
              <a:latin typeface="Tw Cen MT" panose="020B0602020104020603" pitchFamily="34" charset="0"/>
              <a:ea typeface="Calibri" panose="020F0502020204030204" pitchFamily="34" charset="0"/>
            </a:endParaRPr>
          </a:p>
          <a:p>
            <a:pPr lvl="1"/>
            <a:endParaRPr lang="fr-FR" sz="2400" dirty="0">
              <a:latin typeface="Tw Cen MT" panose="020B0602020104020603" pitchFamily="34" charset="0"/>
            </a:endParaRPr>
          </a:p>
          <a:p>
            <a:endParaRPr lang="fr-FR" sz="2400" dirty="0">
              <a:latin typeface="Tw Cen MT" panose="020B0602020104020603" pitchFamily="34" charset="0"/>
            </a:endParaRPr>
          </a:p>
          <a:p>
            <a:endParaRPr lang="fr-FR" sz="2400" dirty="0">
              <a:latin typeface="Tw Cen MT" panose="020B0602020104020603" pitchFamily="34" charset="0"/>
            </a:endParaRPr>
          </a:p>
          <a:p>
            <a:endParaRPr lang="fr-FR" sz="2400" dirty="0">
              <a:latin typeface="Tw Cen MT" panose="020B0602020104020603" pitchFamily="34" charset="0"/>
            </a:endParaRPr>
          </a:p>
          <a:p>
            <a:endParaRPr lang="fr-FR" sz="2400" dirty="0">
              <a:latin typeface="Tw Cen MT" panose="020B0602020104020603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1C7801C-CCC6-4A90-ABD4-48EB8B34F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4923"/>
            <a:ext cx="9734550" cy="904875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Tw Cen MT" panose="020B0602020104020603" pitchFamily="34" charset="0"/>
              </a:rPr>
              <a:t>Conseil d’administration – 29/03/2021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ED869A31-6D29-4100-9B89-DB2216C9BB9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658" y="6005510"/>
            <a:ext cx="103822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D743D2-386A-4A68-B6EF-773EC6488C2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72" y="591133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3213BC9-B1EA-4951-8483-98AA3329F2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535" r="16706" b="35136"/>
          <a:stretch/>
        </p:blipFill>
        <p:spPr>
          <a:xfrm>
            <a:off x="9635815" y="6005509"/>
            <a:ext cx="1157613" cy="657225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21590D1-A57E-4C31-9CAB-8B30E8B3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368D-1C4C-4313-9B33-B22BCD19E70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747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DC22697-D8A1-4E49-8047-72C6554A5CF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" y="14923"/>
            <a:ext cx="1471295" cy="1142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FA2CB33-0685-433D-A46F-A793819934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243" y="14923"/>
            <a:ext cx="589915" cy="904875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21C7801C-CCC6-4A90-ABD4-48EB8B34F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4923"/>
            <a:ext cx="9734550" cy="1325563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Tw Cen MT" panose="020B0602020104020603" pitchFamily="34" charset="0"/>
              </a:rPr>
              <a:t>Conseil d’administration – 29/03/2021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E77E903-9797-4CD6-89A2-81BD7C42AB99}"/>
              </a:ext>
            </a:extLst>
          </p:cNvPr>
          <p:cNvSpPr txBox="1"/>
          <p:nvPr/>
        </p:nvSpPr>
        <p:spPr>
          <a:xfrm>
            <a:off x="912177" y="2209800"/>
            <a:ext cx="973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NSimSun" panose="02010609030101010101" pitchFamily="49" charset="-122"/>
                <a:cs typeface="Liberation Mono"/>
              </a:rPr>
              <a:t> </a:t>
            </a:r>
            <a:endParaRPr lang="fr-FR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4CEF9FEB-2267-476C-8E1B-0905943080E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730" y="5872162"/>
            <a:ext cx="103822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279B13C0-13FC-4A8B-A4FC-854F9294876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406" y="5672137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A6A4E7B-D5A0-4CCE-A1C0-3CFC783024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535" r="16706" b="35136"/>
          <a:stretch/>
        </p:blipFill>
        <p:spPr>
          <a:xfrm>
            <a:off x="9622468" y="5874914"/>
            <a:ext cx="1157613" cy="65722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769BFFB-344F-433E-8629-385F29977413}"/>
              </a:ext>
            </a:extLst>
          </p:cNvPr>
          <p:cNvSpPr txBox="1"/>
          <p:nvPr/>
        </p:nvSpPr>
        <p:spPr>
          <a:xfrm>
            <a:off x="969331" y="1548080"/>
            <a:ext cx="10153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/>
            <a:endParaRPr lang="fr-FR" sz="1000" dirty="0">
              <a:solidFill>
                <a:srgbClr val="000000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indent="449580"/>
            <a:endParaRPr lang="fr-FR" sz="1000" dirty="0">
              <a:solidFill>
                <a:srgbClr val="000000"/>
              </a:solidFill>
              <a:latin typeface="Cambria" panose="02040503050406030204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indent="449580"/>
            <a:endParaRPr lang="fr-FR" sz="1000" dirty="0">
              <a:solidFill>
                <a:srgbClr val="000000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indent="449580"/>
            <a:endParaRPr lang="fr-FR" sz="1000" dirty="0">
              <a:solidFill>
                <a:srgbClr val="000000"/>
              </a:solidFill>
              <a:latin typeface="Cambria" panose="02040503050406030204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indent="449580"/>
            <a:endParaRPr lang="fr-FR" sz="1000" dirty="0">
              <a:solidFill>
                <a:srgbClr val="000000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indent="449580"/>
            <a:endParaRPr lang="fr-FR" sz="1000" dirty="0">
              <a:solidFill>
                <a:srgbClr val="000000"/>
              </a:solidFill>
              <a:latin typeface="Cambria" panose="02040503050406030204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indent="449580"/>
            <a:endParaRPr lang="fr-FR" sz="1000" dirty="0">
              <a:solidFill>
                <a:srgbClr val="000000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indent="449580"/>
            <a:endParaRPr lang="fr-FR" sz="1000" dirty="0">
              <a:solidFill>
                <a:srgbClr val="000000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3CE7763-07B8-4D61-BAB9-AAD2CEEC82B8}"/>
              </a:ext>
            </a:extLst>
          </p:cNvPr>
          <p:cNvSpPr txBox="1"/>
          <p:nvPr/>
        </p:nvSpPr>
        <p:spPr>
          <a:xfrm>
            <a:off x="969331" y="1492209"/>
            <a:ext cx="981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solidFill>
                  <a:srgbClr val="0070C0"/>
                </a:solidFill>
                <a:effectLst/>
                <a:latin typeface="Tw Cen MT" panose="020B0602020104020603" pitchFamily="34" charset="0"/>
                <a:ea typeface="NSimSun" panose="02010609030101010101" pitchFamily="49" charset="-122"/>
              </a:rPr>
              <a:t>Clôture du Conseil d’administration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9594186-E22B-4040-9330-DE33A4FF519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59"/>
          <a:stretch/>
        </p:blipFill>
        <p:spPr>
          <a:xfrm>
            <a:off x="4960143" y="2453056"/>
            <a:ext cx="2057400" cy="1691105"/>
          </a:xfrm>
          <a:prstGeom prst="rect">
            <a:avLst/>
          </a:prstGeom>
        </p:spPr>
      </p:pic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93414A3F-4428-41A3-95C0-E0D2DB622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368D-1C4C-4313-9B33-B22BCD19E70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89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315389-24FA-40E8-968C-E9088BED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4923"/>
            <a:ext cx="9734550" cy="1325563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Tw Cen MT" panose="020B0602020104020603" pitchFamily="34" charset="0"/>
              </a:rPr>
              <a:t>Conseil d’administration – 29/03/2021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DC22697-D8A1-4E49-8047-72C6554A5CF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" y="14923"/>
            <a:ext cx="1471295" cy="1142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FA2CB33-0685-433D-A46F-A793819934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243" y="14923"/>
            <a:ext cx="589915" cy="90487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5B5F6F2-BE21-40A9-AE96-817040B4F0B5}"/>
              </a:ext>
            </a:extLst>
          </p:cNvPr>
          <p:cNvSpPr txBox="1"/>
          <p:nvPr/>
        </p:nvSpPr>
        <p:spPr>
          <a:xfrm>
            <a:off x="159391" y="1983163"/>
            <a:ext cx="115768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400" b="1" u="sng" dirty="0">
                <a:solidFill>
                  <a:srgbClr val="0070C0"/>
                </a:solidFill>
                <a:effectLst/>
                <a:latin typeface="Tw Cen MT" panose="020B0602020104020603" pitchFamily="34" charset="0"/>
                <a:ea typeface="NSimSun" panose="02010609030101010101" pitchFamily="49" charset="-122"/>
                <a:cs typeface="Liberation Mono"/>
              </a:rPr>
              <a:t>Ordre du jour :</a:t>
            </a:r>
          </a:p>
          <a:p>
            <a:pPr indent="450215">
              <a:spcAft>
                <a:spcPts val="0"/>
              </a:spcAft>
            </a:pPr>
            <a:r>
              <a:rPr lang="fr-FR" sz="2200" dirty="0">
                <a:effectLst/>
                <a:latin typeface="Tw Cen MT" panose="020B0602020104020603" pitchFamily="34" charset="0"/>
                <a:ea typeface="NSimSun" panose="02010609030101010101" pitchFamily="49" charset="-122"/>
                <a:cs typeface="Liberation Mono"/>
              </a:rPr>
              <a:t> </a:t>
            </a:r>
          </a:p>
          <a:p>
            <a:pPr marL="1219200"/>
            <a:r>
              <a:rPr lang="fr-FR" sz="2400" b="1" dirty="0">
                <a:solidFill>
                  <a:srgbClr val="2E74B5"/>
                </a:solidFill>
                <a:effectLst/>
                <a:latin typeface="Tw Cen MT" panose="020B0602020104020603" pitchFamily="34" charset="0"/>
                <a:ea typeface="NSimSun" panose="02010609030101010101" pitchFamily="49" charset="-122"/>
              </a:rPr>
              <a:t>1</a:t>
            </a:r>
            <a:r>
              <a:rPr lang="fr-FR" sz="2400" dirty="0">
                <a:solidFill>
                  <a:srgbClr val="2E74B5"/>
                </a:solidFill>
                <a:effectLst/>
                <a:latin typeface="Tw Cen MT" panose="020B0602020104020603" pitchFamily="34" charset="0"/>
                <a:ea typeface="NSimSun" panose="02010609030101010101" pitchFamily="49" charset="-122"/>
              </a:rPr>
              <a:t> -</a:t>
            </a:r>
            <a:r>
              <a:rPr lang="fr-FR" sz="1800" dirty="0">
                <a:solidFill>
                  <a:srgbClr val="2E74B5"/>
                </a:solidFill>
                <a:effectLst/>
                <a:latin typeface="Tw Cen MT" panose="020B0602020104020603" pitchFamily="34" charset="0"/>
                <a:ea typeface="NSimSun" panose="02010609030101010101" pitchFamily="49" charset="-122"/>
              </a:rPr>
              <a:t> </a:t>
            </a:r>
            <a:r>
              <a:rPr lang="fr-FR" sz="2400" dirty="0">
                <a:effectLst/>
                <a:latin typeface="Tw Cen MT" panose="020B0602020104020603" pitchFamily="34" charset="0"/>
                <a:ea typeface="NSimSun" panose="02010609030101010101" pitchFamily="49" charset="-122"/>
              </a:rPr>
              <a:t>Validation du Procès-verbal du Conseil d’administration du 25 novembre 2020</a:t>
            </a:r>
            <a:endParaRPr lang="fr-FR" sz="2400" dirty="0">
              <a:effectLst/>
              <a:latin typeface="Tw Cen MT" panose="020B0602020104020603" pitchFamily="34" charset="0"/>
              <a:ea typeface="Calibri" panose="020F0502020204030204" pitchFamily="34" charset="0"/>
            </a:endParaRPr>
          </a:p>
          <a:p>
            <a:pPr marL="1219200"/>
            <a:r>
              <a:rPr lang="fr-FR" sz="2400" b="1" dirty="0">
                <a:solidFill>
                  <a:srgbClr val="2E74B5"/>
                </a:solidFill>
                <a:effectLst/>
                <a:latin typeface="Tw Cen MT" panose="020B0602020104020603" pitchFamily="34" charset="0"/>
                <a:ea typeface="NSimSun" panose="02010609030101010101" pitchFamily="49" charset="-122"/>
              </a:rPr>
              <a:t>2 </a:t>
            </a:r>
            <a:r>
              <a:rPr lang="fr-FR" sz="2400" dirty="0">
                <a:solidFill>
                  <a:srgbClr val="2E74B5"/>
                </a:solidFill>
                <a:effectLst/>
                <a:latin typeface="Tw Cen MT" panose="020B0602020104020603" pitchFamily="34" charset="0"/>
                <a:ea typeface="NSimSun" panose="02010609030101010101" pitchFamily="49" charset="-122"/>
              </a:rPr>
              <a:t>- </a:t>
            </a:r>
            <a:r>
              <a:rPr lang="fr-FR" sz="2400" dirty="0">
                <a:effectLst/>
                <a:latin typeface="Tw Cen MT" panose="020B0602020104020603" pitchFamily="34" charset="0"/>
                <a:ea typeface="NSimSun" panose="02010609030101010101" pitchFamily="49" charset="-122"/>
              </a:rPr>
              <a:t>Actions 2020</a:t>
            </a:r>
            <a:endParaRPr lang="fr-FR" sz="2400" dirty="0">
              <a:effectLst/>
              <a:latin typeface="Tw Cen MT" panose="020B0602020104020603" pitchFamily="34" charset="0"/>
              <a:ea typeface="Calibri" panose="020F0502020204030204" pitchFamily="34" charset="0"/>
            </a:endParaRPr>
          </a:p>
          <a:p>
            <a:pPr marL="1219200"/>
            <a:r>
              <a:rPr lang="fr-FR" sz="2400" b="1" dirty="0">
                <a:solidFill>
                  <a:srgbClr val="2E74B5"/>
                </a:solidFill>
                <a:effectLst/>
                <a:latin typeface="Tw Cen MT" panose="020B0602020104020603" pitchFamily="34" charset="0"/>
                <a:ea typeface="NSimSun" panose="02010609030101010101" pitchFamily="49" charset="-122"/>
              </a:rPr>
              <a:t>3</a:t>
            </a:r>
            <a:r>
              <a:rPr lang="fr-FR" sz="2400" dirty="0">
                <a:solidFill>
                  <a:srgbClr val="2E74B5"/>
                </a:solidFill>
                <a:effectLst/>
                <a:latin typeface="Tw Cen MT" panose="020B0602020104020603" pitchFamily="34" charset="0"/>
                <a:ea typeface="NSimSun" panose="02010609030101010101" pitchFamily="49" charset="-122"/>
              </a:rPr>
              <a:t> - </a:t>
            </a:r>
            <a:r>
              <a:rPr lang="fr-FR" sz="2400" dirty="0">
                <a:effectLst/>
                <a:latin typeface="Tw Cen MT" panose="020B0602020104020603" pitchFamily="34" charset="0"/>
                <a:ea typeface="NSimSun" panose="02010609030101010101" pitchFamily="49" charset="-122"/>
              </a:rPr>
              <a:t>Présentation des précomptes 2020 </a:t>
            </a:r>
            <a:endParaRPr lang="fr-FR" sz="2400" dirty="0">
              <a:effectLst/>
              <a:latin typeface="Tw Cen MT" panose="020B0602020104020603" pitchFamily="34" charset="0"/>
              <a:ea typeface="Calibri" panose="020F0502020204030204" pitchFamily="34" charset="0"/>
            </a:endParaRPr>
          </a:p>
          <a:p>
            <a:pPr marL="1219200"/>
            <a:r>
              <a:rPr lang="fr-FR" sz="2400" b="1" dirty="0">
                <a:solidFill>
                  <a:srgbClr val="2E74B5"/>
                </a:solidFill>
                <a:effectLst/>
                <a:latin typeface="Tw Cen MT" panose="020B0602020104020603" pitchFamily="34" charset="0"/>
                <a:ea typeface="NSimSun" panose="02010609030101010101" pitchFamily="49" charset="-122"/>
              </a:rPr>
              <a:t>4</a:t>
            </a:r>
            <a:r>
              <a:rPr lang="fr-FR" sz="2400" dirty="0">
                <a:solidFill>
                  <a:srgbClr val="2E74B5"/>
                </a:solidFill>
                <a:effectLst/>
                <a:latin typeface="Tw Cen MT" panose="020B0602020104020603" pitchFamily="34" charset="0"/>
                <a:ea typeface="NSimSun" panose="02010609030101010101" pitchFamily="49" charset="-122"/>
              </a:rPr>
              <a:t> - </a:t>
            </a:r>
            <a:r>
              <a:rPr lang="fr-FR" sz="2400" dirty="0">
                <a:effectLst/>
                <a:latin typeface="Tw Cen MT" panose="020B0602020104020603" pitchFamily="34" charset="0"/>
                <a:ea typeface="NSimSun" panose="02010609030101010101" pitchFamily="49" charset="-122"/>
              </a:rPr>
              <a:t>Actions et budget prévisionnel 2021</a:t>
            </a:r>
            <a:endParaRPr lang="fr-FR" sz="2400" dirty="0">
              <a:effectLst/>
              <a:latin typeface="Tw Cen MT" panose="020B0602020104020603" pitchFamily="34" charset="0"/>
              <a:ea typeface="Calibri" panose="020F0502020204030204" pitchFamily="34" charset="0"/>
            </a:endParaRPr>
          </a:p>
          <a:p>
            <a:pPr marL="1219200"/>
            <a:r>
              <a:rPr lang="fr-FR" sz="2400" b="1" dirty="0">
                <a:solidFill>
                  <a:srgbClr val="2E74B5"/>
                </a:solidFill>
                <a:effectLst/>
                <a:latin typeface="Tw Cen MT" panose="020B0602020104020603" pitchFamily="34" charset="0"/>
                <a:ea typeface="NSimSun" panose="02010609030101010101" pitchFamily="49" charset="-122"/>
              </a:rPr>
              <a:t>5</a:t>
            </a:r>
            <a:r>
              <a:rPr lang="fr-FR" sz="2400" dirty="0">
                <a:solidFill>
                  <a:srgbClr val="2E74B5"/>
                </a:solidFill>
                <a:effectLst/>
                <a:latin typeface="Tw Cen MT" panose="020B0602020104020603" pitchFamily="34" charset="0"/>
                <a:ea typeface="NSimSun" panose="02010609030101010101" pitchFamily="49" charset="-122"/>
              </a:rPr>
              <a:t> - </a:t>
            </a:r>
            <a:r>
              <a:rPr lang="fr-FR" sz="2400" dirty="0">
                <a:effectLst/>
                <a:latin typeface="Tw Cen MT" panose="020B0602020104020603" pitchFamily="34" charset="0"/>
                <a:ea typeface="NSimSun" panose="02010609030101010101" pitchFamily="49" charset="-122"/>
              </a:rPr>
              <a:t>Aides exceptionnelles</a:t>
            </a:r>
            <a:endParaRPr lang="fr-FR" sz="2400" dirty="0">
              <a:effectLst/>
              <a:latin typeface="Tw Cen MT" panose="020B0602020104020603" pitchFamily="34" charset="0"/>
              <a:ea typeface="Calibri" panose="020F0502020204030204" pitchFamily="34" charset="0"/>
            </a:endParaRPr>
          </a:p>
          <a:p>
            <a:r>
              <a:rPr lang="fr-FR" sz="1800" dirty="0">
                <a:solidFill>
                  <a:srgbClr val="2E74B5"/>
                </a:solidFill>
                <a:effectLst/>
                <a:latin typeface="Tw Cen MT" panose="020B0602020104020603" pitchFamily="34" charset="0"/>
                <a:ea typeface="NSimSun" panose="02010609030101010101" pitchFamily="49" charset="-122"/>
                <a:cs typeface="Liberation Mono"/>
              </a:rPr>
              <a:t> </a:t>
            </a:r>
            <a:endParaRPr lang="fr-FR" sz="1800" dirty="0">
              <a:effectLst/>
              <a:latin typeface="Tw Cen MT" panose="020B0602020104020603" pitchFamily="34" charset="0"/>
              <a:ea typeface="NSimSun" panose="02010609030101010101" pitchFamily="49" charset="-122"/>
              <a:cs typeface="Liberation Mono"/>
            </a:endParaRPr>
          </a:p>
          <a:p>
            <a:endParaRPr lang="fr-FR" dirty="0">
              <a:latin typeface="Tw Cen MT" panose="020B0602020104020603" pitchFamily="34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7938D622-23B0-4DF9-B7B8-B0477C12F3C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5889810"/>
            <a:ext cx="103822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52F49A-E1FC-4753-A844-96D2E9E05A1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852" y="5705473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4455C71-BC15-4157-916B-63D85BCE7E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535" r="16706" b="35136"/>
          <a:stretch/>
        </p:blipFill>
        <p:spPr>
          <a:xfrm>
            <a:off x="9509008" y="5889810"/>
            <a:ext cx="1157613" cy="657225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C2F37EA-68A0-4161-BAB4-BC0B8411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368D-1C4C-4313-9B33-B22BCD19E70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978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DC22697-D8A1-4E49-8047-72C6554A5CF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" y="14923"/>
            <a:ext cx="1471295" cy="1142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FA2CB33-0685-433D-A46F-A793819934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243" y="14923"/>
            <a:ext cx="589915" cy="9048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0E6423A-E35B-40C8-B46E-64176D532D6E}"/>
              </a:ext>
            </a:extLst>
          </p:cNvPr>
          <p:cNvSpPr txBox="1"/>
          <p:nvPr/>
        </p:nvSpPr>
        <p:spPr>
          <a:xfrm>
            <a:off x="508959" y="1266937"/>
            <a:ext cx="1082928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rgbClr val="0070C0"/>
                </a:solidFill>
                <a:effectLst/>
                <a:latin typeface="Tw Cen MT" panose="020B0602020104020603" pitchFamily="34" charset="0"/>
                <a:ea typeface="NSimSun" panose="02010609030101010101" pitchFamily="49" charset="-122"/>
              </a:rPr>
              <a:t>1. Validation du Procès-verbal du Conseil d’administration du 25 novembre 2020</a:t>
            </a:r>
            <a:endParaRPr lang="fr-FR" sz="2400" b="1" u="sng" dirty="0">
              <a:solidFill>
                <a:srgbClr val="0070C0"/>
              </a:solidFill>
              <a:effectLst/>
              <a:latin typeface="Tw Cen MT" panose="020B0602020104020603" pitchFamily="34" charset="0"/>
              <a:ea typeface="Calibri" panose="020F0502020204030204" pitchFamily="34" charset="0"/>
            </a:endParaRPr>
          </a:p>
          <a:p>
            <a:pPr algn="l"/>
            <a:endParaRPr lang="fr-FR" sz="2200" dirty="0">
              <a:solidFill>
                <a:srgbClr val="112C17"/>
              </a:solidFill>
              <a:latin typeface="Tw Cen MT" panose="020B0602020104020603" pitchFamily="34" charset="0"/>
            </a:endParaRPr>
          </a:p>
          <a:p>
            <a:pPr algn="l"/>
            <a:endParaRPr lang="fr-FR" sz="2200" dirty="0">
              <a:solidFill>
                <a:srgbClr val="112C17"/>
              </a:solidFill>
              <a:latin typeface="Tw Cen MT" panose="020B0602020104020603" pitchFamily="34" charset="0"/>
            </a:endParaRPr>
          </a:p>
          <a:p>
            <a:pPr algn="l"/>
            <a:endParaRPr lang="fr-FR" sz="2200" dirty="0">
              <a:solidFill>
                <a:srgbClr val="112C17"/>
              </a:solidFill>
              <a:latin typeface="Tw Cen MT" panose="020B0602020104020603" pitchFamily="34" charset="0"/>
            </a:endParaRPr>
          </a:p>
          <a:p>
            <a:r>
              <a:rPr lang="fr-FR" sz="2100" dirty="0">
                <a:latin typeface="Tw Cen MT" panose="020B0602020104020603" pitchFamily="34" charset="0"/>
              </a:rPr>
              <a:t>PV envoyé par mail avec l’invitation du Conseil d’administration de ce jour.</a:t>
            </a:r>
          </a:p>
          <a:p>
            <a:pPr algn="l"/>
            <a:endParaRPr lang="fr-FR" sz="2200" dirty="0">
              <a:solidFill>
                <a:srgbClr val="112C17"/>
              </a:solidFill>
              <a:latin typeface="Tw Cen MT" panose="020B0602020104020603" pitchFamily="34" charset="0"/>
            </a:endParaRPr>
          </a:p>
          <a:p>
            <a:pPr algn="l"/>
            <a:endParaRPr lang="fr-FR" sz="2200" dirty="0">
              <a:solidFill>
                <a:srgbClr val="112C17"/>
              </a:solidFill>
              <a:latin typeface="Tw Cen MT" panose="020B0602020104020603" pitchFamily="34" charset="0"/>
            </a:endParaRPr>
          </a:p>
          <a:p>
            <a:pPr algn="l"/>
            <a:endParaRPr lang="fr-FR" sz="2200" dirty="0">
              <a:solidFill>
                <a:srgbClr val="112C17"/>
              </a:solidFill>
              <a:latin typeface="Tw Cen MT" panose="020B0602020104020603" pitchFamily="34" charset="0"/>
            </a:endParaRPr>
          </a:p>
          <a:p>
            <a:pPr algn="l"/>
            <a:endParaRPr lang="fr-FR" sz="2200" dirty="0">
              <a:solidFill>
                <a:srgbClr val="112C17"/>
              </a:solidFill>
              <a:latin typeface="Tw Cen MT" panose="020B0602020104020603" pitchFamily="34" charset="0"/>
            </a:endParaRPr>
          </a:p>
          <a:p>
            <a:pPr algn="l"/>
            <a:endParaRPr lang="fr-FR" sz="2200" dirty="0">
              <a:solidFill>
                <a:srgbClr val="112C17"/>
              </a:solidFill>
              <a:latin typeface="Tw Cen MT" panose="020B0602020104020603" pitchFamily="34" charset="0"/>
            </a:endParaRPr>
          </a:p>
          <a:p>
            <a:pPr algn="l"/>
            <a:endParaRPr lang="fr-FR" sz="2200" dirty="0">
              <a:solidFill>
                <a:srgbClr val="112C17"/>
              </a:solidFill>
              <a:latin typeface="Tw Cen MT" panose="020B0602020104020603" pitchFamily="34" charset="0"/>
            </a:endParaRPr>
          </a:p>
          <a:p>
            <a:pPr algn="l"/>
            <a:endParaRPr lang="fr-FR" sz="2200" dirty="0">
              <a:solidFill>
                <a:srgbClr val="112C17"/>
              </a:solidFill>
              <a:latin typeface="Tw Cen MT" panose="020B0602020104020603" pitchFamily="34" charset="0"/>
            </a:endParaRPr>
          </a:p>
          <a:p>
            <a:pPr algn="l"/>
            <a:endParaRPr lang="fr-FR" sz="2200" dirty="0">
              <a:solidFill>
                <a:srgbClr val="112C17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1C7801C-CCC6-4A90-ABD4-48EB8B34F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4254"/>
            <a:ext cx="9734550" cy="1325563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Tw Cen MT" panose="020B0602020104020603" pitchFamily="34" charset="0"/>
              </a:rPr>
              <a:t>Conseil d’administration – 29/03/2021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ED869A31-6D29-4100-9B89-DB2216C9BB9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5805485"/>
            <a:ext cx="103822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D743D2-386A-4A68-B6EF-773EC6488C2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17" y="5705473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3213BC9-B1EA-4951-8483-98AA3329F2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535" r="16706" b="35136"/>
          <a:stretch/>
        </p:blipFill>
        <p:spPr>
          <a:xfrm>
            <a:off x="9878057" y="5905498"/>
            <a:ext cx="1157613" cy="65722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A9BD92C-7E32-4BFD-A884-F4AE131670E3}"/>
              </a:ext>
            </a:extLst>
          </p:cNvPr>
          <p:cNvSpPr txBox="1"/>
          <p:nvPr/>
        </p:nvSpPr>
        <p:spPr>
          <a:xfrm>
            <a:off x="8567107" y="4010648"/>
            <a:ext cx="140017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sz="2100" b="1" dirty="0">
                <a:latin typeface="Tw Cen MT" panose="020B0602020104020603" pitchFamily="34" charset="0"/>
              </a:rPr>
              <a:t>Vote</a:t>
            </a:r>
          </a:p>
          <a:p>
            <a:endParaRPr lang="fr-FR" sz="2000" b="1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ED71D32C-4528-4A0F-9472-9DD501B9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368D-1C4C-4313-9B33-B22BCD19E70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687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DC22697-D8A1-4E49-8047-72C6554A5CF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" y="14923"/>
            <a:ext cx="1471295" cy="1142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FA2CB33-0685-433D-A46F-A793819934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243" y="14923"/>
            <a:ext cx="589915" cy="9048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0E6423A-E35B-40C8-B46E-64176D532D6E}"/>
              </a:ext>
            </a:extLst>
          </p:cNvPr>
          <p:cNvSpPr txBox="1"/>
          <p:nvPr/>
        </p:nvSpPr>
        <p:spPr>
          <a:xfrm>
            <a:off x="508959" y="1266937"/>
            <a:ext cx="1082928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rgbClr val="0070C0"/>
                </a:solidFill>
                <a:effectLst/>
                <a:latin typeface="Tw Cen MT" panose="020B0602020104020603" pitchFamily="34" charset="0"/>
                <a:ea typeface="NSimSun" panose="02010609030101010101" pitchFamily="49" charset="-122"/>
              </a:rPr>
              <a:t>2. Actions 2020</a:t>
            </a:r>
            <a:endParaRPr lang="fr-FR" sz="2400" b="1" u="sng" dirty="0">
              <a:solidFill>
                <a:srgbClr val="0070C0"/>
              </a:solidFill>
              <a:effectLst/>
              <a:latin typeface="Tw Cen MT" panose="020B0602020104020603" pitchFamily="34" charset="0"/>
              <a:ea typeface="Calibri" panose="020F0502020204030204" pitchFamily="34" charset="0"/>
            </a:endParaRPr>
          </a:p>
          <a:p>
            <a:pPr algn="l"/>
            <a:endParaRPr lang="fr-FR" sz="2200" dirty="0">
              <a:solidFill>
                <a:srgbClr val="112C17"/>
              </a:solidFill>
              <a:latin typeface="Tw Cen MT" panose="020B0602020104020603" pitchFamily="34" charset="0"/>
            </a:endParaRPr>
          </a:p>
          <a:p>
            <a:pPr algn="l"/>
            <a:endParaRPr lang="fr-FR" sz="2200" dirty="0">
              <a:solidFill>
                <a:srgbClr val="112C17"/>
              </a:solidFill>
              <a:latin typeface="Tw Cen MT" panose="020B0602020104020603" pitchFamily="34" charset="0"/>
            </a:endParaRPr>
          </a:p>
          <a:p>
            <a:pPr algn="l"/>
            <a:r>
              <a:rPr lang="fr-FR" sz="2200" b="1" u="sng" dirty="0">
                <a:solidFill>
                  <a:srgbClr val="112C17"/>
                </a:solidFill>
                <a:latin typeface="Tw Cen MT" panose="020B0602020104020603" pitchFamily="34" charset="0"/>
              </a:rPr>
              <a:t>Présentation de la plaquette des actions 2020 </a:t>
            </a:r>
            <a:r>
              <a:rPr lang="fr-FR" sz="2200" dirty="0">
                <a:solidFill>
                  <a:srgbClr val="112C17"/>
                </a:solidFill>
                <a:latin typeface="Tw Cen MT" panose="020B0602020104020603" pitchFamily="34" charset="0"/>
              </a:rPr>
              <a:t>:</a:t>
            </a:r>
          </a:p>
          <a:p>
            <a:pPr algn="l"/>
            <a:endParaRPr lang="fr-FR" sz="2200" dirty="0">
              <a:solidFill>
                <a:srgbClr val="112C17"/>
              </a:solidFill>
              <a:latin typeface="Tw Cen MT" panose="020B0602020104020603" pitchFamily="34" charset="0"/>
            </a:endParaRPr>
          </a:p>
          <a:p>
            <a:pPr algn="ctr"/>
            <a:r>
              <a:rPr lang="fr-FR" sz="1800" u="sng" dirty="0">
                <a:solidFill>
                  <a:srgbClr val="0563C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hlinkClick r:id="rId4"/>
              </a:rPr>
              <a:t>CA - Documents - Conseil des Chevaux Hauts-de-France (chevaux-hauts-de-france.com)</a:t>
            </a:r>
            <a:endParaRPr lang="fr-FR" sz="2200" dirty="0">
              <a:solidFill>
                <a:srgbClr val="112C17"/>
              </a:solidFill>
              <a:latin typeface="Tw Cen MT" panose="020B0602020104020603" pitchFamily="34" charset="0"/>
            </a:endParaRPr>
          </a:p>
          <a:p>
            <a:pPr algn="l"/>
            <a:endParaRPr lang="fr-FR" sz="2200" dirty="0">
              <a:solidFill>
                <a:srgbClr val="112C17"/>
              </a:solidFill>
              <a:latin typeface="Tw Cen MT" panose="020B0602020104020603" pitchFamily="34" charset="0"/>
            </a:endParaRPr>
          </a:p>
          <a:p>
            <a:pPr algn="l"/>
            <a:endParaRPr lang="fr-FR" sz="2200" dirty="0">
              <a:solidFill>
                <a:srgbClr val="112C17"/>
              </a:solidFill>
              <a:latin typeface="Tw Cen MT" panose="020B0602020104020603" pitchFamily="34" charset="0"/>
            </a:endParaRPr>
          </a:p>
          <a:p>
            <a:pPr algn="l"/>
            <a:endParaRPr lang="fr-FR" sz="2200" dirty="0">
              <a:solidFill>
                <a:srgbClr val="112C17"/>
              </a:solidFill>
              <a:latin typeface="Tw Cen MT" panose="020B0602020104020603" pitchFamily="34" charset="0"/>
            </a:endParaRPr>
          </a:p>
          <a:p>
            <a:pPr algn="l"/>
            <a:endParaRPr lang="fr-FR" sz="2200" dirty="0">
              <a:solidFill>
                <a:srgbClr val="112C17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1C7801C-CCC6-4A90-ABD4-48EB8B34F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4254"/>
            <a:ext cx="9734550" cy="1325563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Tw Cen MT" panose="020B0602020104020603" pitchFamily="34" charset="0"/>
              </a:rPr>
              <a:t>Conseil d’administration – 29/03/2021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ED869A31-6D29-4100-9B89-DB2216C9BB9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5805485"/>
            <a:ext cx="103822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D743D2-386A-4A68-B6EF-773EC6488C2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17" y="5705473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3213BC9-B1EA-4951-8483-98AA3329F2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535" r="16706" b="35136"/>
          <a:stretch/>
        </p:blipFill>
        <p:spPr>
          <a:xfrm>
            <a:off x="9878057" y="5905498"/>
            <a:ext cx="1157613" cy="657225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B59DCBE-888E-448F-8BEC-C58668C06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368D-1C4C-4313-9B33-B22BCD19E70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5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DC22697-D8A1-4E49-8047-72C6554A5CF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" y="14923"/>
            <a:ext cx="1471295" cy="1142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FA2CB33-0685-433D-A46F-A793819934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243" y="14923"/>
            <a:ext cx="589915" cy="9048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0E6423A-E35B-40C8-B46E-64176D532D6E}"/>
              </a:ext>
            </a:extLst>
          </p:cNvPr>
          <p:cNvSpPr txBox="1"/>
          <p:nvPr/>
        </p:nvSpPr>
        <p:spPr>
          <a:xfrm>
            <a:off x="1398572" y="1004056"/>
            <a:ext cx="4985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rgbClr val="0070C0"/>
                </a:solidFill>
                <a:effectLst/>
                <a:latin typeface="Tw Cen MT" panose="020B0602020104020603" pitchFamily="34" charset="0"/>
                <a:ea typeface="NSimSun" panose="02010609030101010101" pitchFamily="49" charset="-122"/>
              </a:rPr>
              <a:t>3. Présentation des précomptes 2020</a:t>
            </a:r>
            <a:endParaRPr lang="fr-FR" sz="1600" dirty="0">
              <a:latin typeface="Tw Cen MT" panose="020B0602020104020603" pitchFamily="34" charset="0"/>
            </a:endParaRPr>
          </a:p>
          <a:p>
            <a:endParaRPr lang="fr-FR" sz="2400" dirty="0">
              <a:latin typeface="Tw Cen MT" panose="020B0602020104020603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1C7801C-CCC6-4A90-ABD4-48EB8B34F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4923"/>
            <a:ext cx="9734550" cy="904875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Tw Cen MT" panose="020B0602020104020603" pitchFamily="34" charset="0"/>
              </a:rPr>
              <a:t>Conseil d’administration – 29/03/2021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ED869A31-6D29-4100-9B89-DB2216C9BB9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658" y="6005510"/>
            <a:ext cx="103822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D743D2-386A-4A68-B6EF-773EC6488C2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72" y="591133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3213BC9-B1EA-4951-8483-98AA3329F2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535" r="16706" b="35136"/>
          <a:stretch/>
        </p:blipFill>
        <p:spPr>
          <a:xfrm>
            <a:off x="9635815" y="6005509"/>
            <a:ext cx="1157613" cy="657225"/>
          </a:xfrm>
          <a:prstGeom prst="rect">
            <a:avLst/>
          </a:prstGeom>
        </p:spPr>
      </p:pic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8259E5D3-AE09-4F53-8094-17EF3D760A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566495"/>
              </p:ext>
            </p:extLst>
          </p:nvPr>
        </p:nvGraphicFramePr>
        <p:xfrm>
          <a:off x="6327232" y="1908931"/>
          <a:ext cx="5568094" cy="372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C5761144-CC45-43C8-98B0-5C67D18A9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562370"/>
              </p:ext>
            </p:extLst>
          </p:nvPr>
        </p:nvGraphicFramePr>
        <p:xfrm>
          <a:off x="467269" y="2032413"/>
          <a:ext cx="5397500" cy="3308985"/>
        </p:xfrm>
        <a:graphic>
          <a:graphicData uri="http://schemas.openxmlformats.org/drawingml/2006/table">
            <a:tbl>
              <a:tblPr/>
              <a:tblGrid>
                <a:gridCol w="2427447">
                  <a:extLst>
                    <a:ext uri="{9D8B030D-6E8A-4147-A177-3AD203B41FA5}">
                      <a16:colId xmlns:a16="http://schemas.microsoft.com/office/drawing/2014/main" val="3448270577"/>
                    </a:ext>
                  </a:extLst>
                </a:gridCol>
                <a:gridCol w="761552">
                  <a:extLst>
                    <a:ext uri="{9D8B030D-6E8A-4147-A177-3AD203B41FA5}">
                      <a16:colId xmlns:a16="http://schemas.microsoft.com/office/drawing/2014/main" val="905514012"/>
                    </a:ext>
                  </a:extLst>
                </a:gridCol>
                <a:gridCol w="761552">
                  <a:extLst>
                    <a:ext uri="{9D8B030D-6E8A-4147-A177-3AD203B41FA5}">
                      <a16:colId xmlns:a16="http://schemas.microsoft.com/office/drawing/2014/main" val="2104678357"/>
                    </a:ext>
                  </a:extLst>
                </a:gridCol>
                <a:gridCol w="685397">
                  <a:extLst>
                    <a:ext uri="{9D8B030D-6E8A-4147-A177-3AD203B41FA5}">
                      <a16:colId xmlns:a16="http://schemas.microsoft.com/office/drawing/2014/main" val="458159659"/>
                    </a:ext>
                  </a:extLst>
                </a:gridCol>
                <a:gridCol w="761552">
                  <a:extLst>
                    <a:ext uri="{9D8B030D-6E8A-4147-A177-3AD203B41FA5}">
                      <a16:colId xmlns:a16="http://schemas.microsoft.com/office/drawing/2014/main" val="3322831597"/>
                    </a:ext>
                  </a:extLst>
                </a:gridCol>
              </a:tblGrid>
              <a:tr h="29527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Composition des recettes 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2108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24798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Variation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5162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Recettes de fonctionnement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5886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Cotisations Collèges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9 150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8 750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-4,37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4661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Prestations de services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   350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3735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9 500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8 750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-7,89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9487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Autres produits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8336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Subventions d'exploitation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47 000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50 556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3 556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2668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Subventions HDF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110 572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167 782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57 210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51,74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89747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EQWOS-PEAP-INTERREG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49 735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75 310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25 575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51,42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3878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Subvention Conseil général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12 000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-12 000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6663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Reprises de provisisons d'exploitation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2 500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-2 500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15302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221 807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293 647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71 840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32,39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45141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TOTAL des recettes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231 307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302 397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71 090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30,73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908200"/>
                  </a:ext>
                </a:extLst>
              </a:tr>
            </a:tbl>
          </a:graphicData>
        </a:graphic>
      </p:graphicFrame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9BF2E8C-45FB-4B43-94C0-F82AD96F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368D-1C4C-4313-9B33-B22BCD19E70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05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DC22697-D8A1-4E49-8047-72C6554A5CF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" y="14923"/>
            <a:ext cx="1471295" cy="1142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FA2CB33-0685-433D-A46F-A793819934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243" y="14923"/>
            <a:ext cx="589915" cy="9048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0E6423A-E35B-40C8-B46E-64176D532D6E}"/>
              </a:ext>
            </a:extLst>
          </p:cNvPr>
          <p:cNvSpPr txBox="1"/>
          <p:nvPr/>
        </p:nvSpPr>
        <p:spPr>
          <a:xfrm>
            <a:off x="1398572" y="1004056"/>
            <a:ext cx="4985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rgbClr val="0070C0"/>
                </a:solidFill>
                <a:effectLst/>
                <a:latin typeface="Tw Cen MT" panose="020B0602020104020603" pitchFamily="34" charset="0"/>
                <a:ea typeface="NSimSun" panose="02010609030101010101" pitchFamily="49" charset="-122"/>
              </a:rPr>
              <a:t>3. Présentation des précomptes 2020</a:t>
            </a:r>
            <a:endParaRPr lang="fr-FR" sz="1600" dirty="0">
              <a:latin typeface="Tw Cen MT" panose="020B0602020104020603" pitchFamily="34" charset="0"/>
            </a:endParaRPr>
          </a:p>
          <a:p>
            <a:endParaRPr lang="fr-FR" sz="2400" dirty="0">
              <a:latin typeface="Tw Cen MT" panose="020B0602020104020603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1C7801C-CCC6-4A90-ABD4-48EB8B34F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4923"/>
            <a:ext cx="9734550" cy="904875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Tw Cen MT" panose="020B0602020104020603" pitchFamily="34" charset="0"/>
              </a:rPr>
              <a:t>Conseil d’administration – 29/03/2021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ED869A31-6D29-4100-9B89-DB2216C9BB9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658" y="6005510"/>
            <a:ext cx="103822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D743D2-386A-4A68-B6EF-773EC6488C2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72" y="591133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3213BC9-B1EA-4951-8483-98AA3329F2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535" r="16706" b="35136"/>
          <a:stretch/>
        </p:blipFill>
        <p:spPr>
          <a:xfrm>
            <a:off x="9635815" y="6005509"/>
            <a:ext cx="1157613" cy="657225"/>
          </a:xfrm>
          <a:prstGeom prst="rect">
            <a:avLst/>
          </a:prstGeom>
        </p:spPr>
      </p:pic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A8106B28-99D0-478C-97D4-F3E573271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429524"/>
              </p:ext>
            </p:extLst>
          </p:nvPr>
        </p:nvGraphicFramePr>
        <p:xfrm>
          <a:off x="528506" y="1908931"/>
          <a:ext cx="5202040" cy="2956685"/>
        </p:xfrm>
        <a:graphic>
          <a:graphicData uri="http://schemas.openxmlformats.org/drawingml/2006/table">
            <a:tbl>
              <a:tblPr/>
              <a:tblGrid>
                <a:gridCol w="2673946">
                  <a:extLst>
                    <a:ext uri="{9D8B030D-6E8A-4147-A177-3AD203B41FA5}">
                      <a16:colId xmlns:a16="http://schemas.microsoft.com/office/drawing/2014/main" val="179924682"/>
                    </a:ext>
                  </a:extLst>
                </a:gridCol>
                <a:gridCol w="826492">
                  <a:extLst>
                    <a:ext uri="{9D8B030D-6E8A-4147-A177-3AD203B41FA5}">
                      <a16:colId xmlns:a16="http://schemas.microsoft.com/office/drawing/2014/main" val="2455019470"/>
                    </a:ext>
                  </a:extLst>
                </a:gridCol>
                <a:gridCol w="914004">
                  <a:extLst>
                    <a:ext uri="{9D8B030D-6E8A-4147-A177-3AD203B41FA5}">
                      <a16:colId xmlns:a16="http://schemas.microsoft.com/office/drawing/2014/main" val="3368737769"/>
                    </a:ext>
                  </a:extLst>
                </a:gridCol>
                <a:gridCol w="787598">
                  <a:extLst>
                    <a:ext uri="{9D8B030D-6E8A-4147-A177-3AD203B41FA5}">
                      <a16:colId xmlns:a16="http://schemas.microsoft.com/office/drawing/2014/main" val="3675077194"/>
                    </a:ext>
                  </a:extLst>
                </a:gridCol>
              </a:tblGrid>
              <a:tr h="31175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800" b="1" i="0" u="sng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Détail des charges nettes de produits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484740"/>
                  </a:ext>
                </a:extLst>
              </a:tr>
              <a:tr h="211192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5121627"/>
                  </a:ext>
                </a:extLst>
              </a:tr>
              <a:tr h="26147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Variation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43863"/>
                  </a:ext>
                </a:extLst>
              </a:tr>
              <a:tr h="21119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Sous traitance et achats divers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33 692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  97 388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63 696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705843"/>
                  </a:ext>
                </a:extLst>
              </a:tr>
              <a:tr h="21119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Services extérieurs nets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55 996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  66 407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10 411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665651"/>
                  </a:ext>
                </a:extLst>
              </a:tr>
              <a:tr h="21119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Impots et taxes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  1 230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    1 363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172379"/>
                  </a:ext>
                </a:extLst>
              </a:tr>
              <a:tr h="21119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Charges de personnel nettes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171 270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111 321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</a:rPr>
                        <a:t>-59 949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474670"/>
                  </a:ext>
                </a:extLst>
              </a:tr>
              <a:tr h="21119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Dotations aux amortissements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     355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    3 496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3 141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569443"/>
                  </a:ext>
                </a:extLst>
              </a:tr>
              <a:tr h="21119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Autres charges nettes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     405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       739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603603"/>
                  </a:ext>
                </a:extLst>
              </a:tr>
              <a:tr h="21119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Charges fainancières nettes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</a:rPr>
                        <a:t>-488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</a:rPr>
                        <a:t>-291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445091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Charges exceptionnelles nettes et 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</a:rPr>
                        <a:t>-1 100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</a:rPr>
                        <a:t>-47 655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</a:rPr>
                        <a:t>-46 555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935557"/>
                  </a:ext>
                </a:extLst>
              </a:tr>
              <a:tr h="472667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TOTAL des charges nettes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261 362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232 768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</a:rPr>
                        <a:t>-28 594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291651"/>
                  </a:ext>
                </a:extLst>
              </a:tr>
            </a:tbl>
          </a:graphicData>
        </a:graphic>
      </p:graphicFrame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6244D6B4-74CE-4CD1-8D25-3ABB34AAC9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815415"/>
              </p:ext>
            </p:extLst>
          </p:nvPr>
        </p:nvGraphicFramePr>
        <p:xfrm>
          <a:off x="6096000" y="1835053"/>
          <a:ext cx="5748338" cy="3491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EC55E67-B7B5-4786-9C6E-3AB5BA5A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368D-1C4C-4313-9B33-B22BCD19E70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491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DC22697-D8A1-4E49-8047-72C6554A5CF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" y="14923"/>
            <a:ext cx="1471295" cy="1142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FA2CB33-0685-433D-A46F-A793819934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243" y="14923"/>
            <a:ext cx="589915" cy="9048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0E6423A-E35B-40C8-B46E-64176D532D6E}"/>
              </a:ext>
            </a:extLst>
          </p:cNvPr>
          <p:cNvSpPr txBox="1"/>
          <p:nvPr/>
        </p:nvSpPr>
        <p:spPr>
          <a:xfrm>
            <a:off x="1398572" y="1004056"/>
            <a:ext cx="4985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rgbClr val="0070C0"/>
                </a:solidFill>
                <a:effectLst/>
                <a:latin typeface="Tw Cen MT" panose="020B0602020104020603" pitchFamily="34" charset="0"/>
                <a:ea typeface="NSimSun" panose="02010609030101010101" pitchFamily="49" charset="-122"/>
              </a:rPr>
              <a:t>3. Présentation des précomptes 2020</a:t>
            </a:r>
            <a:endParaRPr lang="fr-FR" sz="1600" dirty="0">
              <a:latin typeface="Tw Cen MT" panose="020B0602020104020603" pitchFamily="34" charset="0"/>
            </a:endParaRPr>
          </a:p>
          <a:p>
            <a:endParaRPr lang="fr-FR" sz="2400" dirty="0">
              <a:latin typeface="Tw Cen MT" panose="020B0602020104020603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1C7801C-CCC6-4A90-ABD4-48EB8B34F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4923"/>
            <a:ext cx="9734550" cy="904875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Tw Cen MT" panose="020B0602020104020603" pitchFamily="34" charset="0"/>
              </a:rPr>
              <a:t>Conseil d’administration – 29/03/2021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ED869A31-6D29-4100-9B89-DB2216C9BB9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62" y="6022716"/>
            <a:ext cx="103822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D743D2-386A-4A68-B6EF-773EC6488C2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" y="5905494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3213BC9-B1EA-4951-8483-98AA3329F2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535" r="16706" b="35136"/>
          <a:stretch/>
        </p:blipFill>
        <p:spPr>
          <a:xfrm>
            <a:off x="3891227" y="6048314"/>
            <a:ext cx="1157613" cy="657225"/>
          </a:xfrm>
          <a:prstGeom prst="rect">
            <a:avLst/>
          </a:prstGeom>
        </p:spPr>
      </p:pic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DEB1DDA3-0884-4D09-908F-DA2EE782D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99905"/>
              </p:ext>
            </p:extLst>
          </p:nvPr>
        </p:nvGraphicFramePr>
        <p:xfrm>
          <a:off x="263842" y="1894560"/>
          <a:ext cx="5197390" cy="3507951"/>
        </p:xfrm>
        <a:graphic>
          <a:graphicData uri="http://schemas.openxmlformats.org/drawingml/2006/table">
            <a:tbl>
              <a:tblPr/>
              <a:tblGrid>
                <a:gridCol w="2269009">
                  <a:extLst>
                    <a:ext uri="{9D8B030D-6E8A-4147-A177-3AD203B41FA5}">
                      <a16:colId xmlns:a16="http://schemas.microsoft.com/office/drawing/2014/main" val="4021540247"/>
                    </a:ext>
                  </a:extLst>
                </a:gridCol>
                <a:gridCol w="775730">
                  <a:extLst>
                    <a:ext uri="{9D8B030D-6E8A-4147-A177-3AD203B41FA5}">
                      <a16:colId xmlns:a16="http://schemas.microsoft.com/office/drawing/2014/main" val="2733697187"/>
                    </a:ext>
                  </a:extLst>
                </a:gridCol>
                <a:gridCol w="775730">
                  <a:extLst>
                    <a:ext uri="{9D8B030D-6E8A-4147-A177-3AD203B41FA5}">
                      <a16:colId xmlns:a16="http://schemas.microsoft.com/office/drawing/2014/main" val="2182144080"/>
                    </a:ext>
                  </a:extLst>
                </a:gridCol>
                <a:gridCol w="669067">
                  <a:extLst>
                    <a:ext uri="{9D8B030D-6E8A-4147-A177-3AD203B41FA5}">
                      <a16:colId xmlns:a16="http://schemas.microsoft.com/office/drawing/2014/main" val="3612594230"/>
                    </a:ext>
                  </a:extLst>
                </a:gridCol>
                <a:gridCol w="707854">
                  <a:extLst>
                    <a:ext uri="{9D8B030D-6E8A-4147-A177-3AD203B41FA5}">
                      <a16:colId xmlns:a16="http://schemas.microsoft.com/office/drawing/2014/main" val="1152363909"/>
                    </a:ext>
                  </a:extLst>
                </a:gridCol>
              </a:tblGrid>
              <a:tr h="31034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Résultat économique du CCHDF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256766"/>
                  </a:ext>
                </a:extLst>
              </a:tr>
              <a:tr h="210237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299804"/>
                  </a:ext>
                </a:extLst>
              </a:tr>
              <a:tr h="220248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Variation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692476"/>
                  </a:ext>
                </a:extLst>
              </a:tr>
              <a:tr h="21023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Total des produits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327160"/>
                  </a:ext>
                </a:extLst>
              </a:tr>
              <a:tr h="21023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Recettes de fonctionnement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9 500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8 750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</a:rPr>
                        <a:t>-750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</a:rPr>
                        <a:t>-7,89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188464"/>
                  </a:ext>
                </a:extLst>
              </a:tr>
              <a:tr h="21023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Autres produits subventions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221 807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293 647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71 840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32,39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506315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231 307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302 397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71 090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30,73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827275"/>
                  </a:ext>
                </a:extLst>
              </a:tr>
              <a:tr h="21023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Total des charges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537307"/>
                  </a:ext>
                </a:extLst>
              </a:tr>
              <a:tr h="39444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Autres charges de fonctionnemment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261 362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232 768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</a:rPr>
                        <a:t>-28 594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</a:rPr>
                        <a:t>-10,94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173660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261 362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232 768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-28 594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-10,94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605120"/>
                  </a:ext>
                </a:extLst>
              </a:tr>
              <a:tr h="21023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Résultat net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875900"/>
                  </a:ext>
                </a:extLst>
              </a:tr>
              <a:tr h="21023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-30 055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69 629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99 684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466855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</a:rPr>
                        <a:t>-30 055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69 629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99 684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331,67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097401"/>
                  </a:ext>
                </a:extLst>
              </a:tr>
            </a:tbl>
          </a:graphicData>
        </a:graphic>
      </p:graphicFrame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41351752-BCEB-4FCE-B997-39DCEF2BF8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602522"/>
              </p:ext>
            </p:extLst>
          </p:nvPr>
        </p:nvGraphicFramePr>
        <p:xfrm>
          <a:off x="5578679" y="1421106"/>
          <a:ext cx="6417578" cy="4828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0BD9C8F-5BE0-46F8-A911-E926051A7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368D-1C4C-4313-9B33-B22BCD19E70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152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DC22697-D8A1-4E49-8047-72C6554A5CF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" y="14923"/>
            <a:ext cx="1471295" cy="1142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FA2CB33-0685-433D-A46F-A793819934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243" y="14923"/>
            <a:ext cx="589915" cy="9048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0E6423A-E35B-40C8-B46E-64176D532D6E}"/>
              </a:ext>
            </a:extLst>
          </p:cNvPr>
          <p:cNvSpPr txBox="1"/>
          <p:nvPr/>
        </p:nvSpPr>
        <p:spPr>
          <a:xfrm>
            <a:off x="1398572" y="1004056"/>
            <a:ext cx="1006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rgbClr val="0070C0"/>
                </a:solidFill>
                <a:effectLst/>
                <a:latin typeface="Tw Cen MT" panose="020B0602020104020603" pitchFamily="34" charset="0"/>
                <a:ea typeface="NSimSun" panose="02010609030101010101" pitchFamily="49" charset="-122"/>
              </a:rPr>
              <a:t>4. </a:t>
            </a:r>
            <a:r>
              <a:rPr lang="fr-FR" sz="2400" b="1" u="sng" dirty="0">
                <a:solidFill>
                  <a:srgbClr val="0070C0"/>
                </a:solidFill>
                <a:latin typeface="Tw Cen MT" panose="020B0602020104020603" pitchFamily="34" charset="0"/>
                <a:ea typeface="NSimSun" panose="02010609030101010101" pitchFamily="49" charset="-122"/>
              </a:rPr>
              <a:t>B</a:t>
            </a:r>
            <a:r>
              <a:rPr lang="fr-FR" sz="2400" b="1" u="sng" dirty="0">
                <a:solidFill>
                  <a:srgbClr val="0070C0"/>
                </a:solidFill>
                <a:effectLst/>
                <a:latin typeface="Tw Cen MT" panose="020B0602020104020603" pitchFamily="34" charset="0"/>
                <a:ea typeface="NSimSun" panose="02010609030101010101" pitchFamily="49" charset="-122"/>
              </a:rPr>
              <a:t>udget prévisionnel 2021 (sous réserve de validation de la Région HDF)</a:t>
            </a:r>
            <a:endParaRPr lang="fr-FR" sz="2400" dirty="0">
              <a:latin typeface="Tw Cen MT" panose="020B0602020104020603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1C7801C-CCC6-4A90-ABD4-48EB8B34F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4923"/>
            <a:ext cx="9734550" cy="904875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Tw Cen MT" panose="020B0602020104020603" pitchFamily="34" charset="0"/>
              </a:rPr>
              <a:t>Conseil d’administration – 29/03/2021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ED869A31-6D29-4100-9B89-DB2216C9BB9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658" y="6005510"/>
            <a:ext cx="103822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D743D2-386A-4A68-B6EF-773EC6488C2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72" y="591133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3213BC9-B1EA-4951-8483-98AA3329F2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535" r="16706" b="35136"/>
          <a:stretch/>
        </p:blipFill>
        <p:spPr>
          <a:xfrm>
            <a:off x="9635815" y="6005509"/>
            <a:ext cx="1157613" cy="657225"/>
          </a:xfrm>
          <a:prstGeom prst="rect">
            <a:avLst/>
          </a:prstGeom>
        </p:spPr>
      </p:pic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B93C56DF-931A-4009-BCAD-1CD00AEB4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871413"/>
              </p:ext>
            </p:extLst>
          </p:nvPr>
        </p:nvGraphicFramePr>
        <p:xfrm>
          <a:off x="496403" y="1483421"/>
          <a:ext cx="6351657" cy="4399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7252">
                  <a:extLst>
                    <a:ext uri="{9D8B030D-6E8A-4147-A177-3AD203B41FA5}">
                      <a16:colId xmlns:a16="http://schemas.microsoft.com/office/drawing/2014/main" val="3785559663"/>
                    </a:ext>
                  </a:extLst>
                </a:gridCol>
                <a:gridCol w="1173336">
                  <a:extLst>
                    <a:ext uri="{9D8B030D-6E8A-4147-A177-3AD203B41FA5}">
                      <a16:colId xmlns:a16="http://schemas.microsoft.com/office/drawing/2014/main" val="4288214328"/>
                    </a:ext>
                  </a:extLst>
                </a:gridCol>
                <a:gridCol w="1361069">
                  <a:extLst>
                    <a:ext uri="{9D8B030D-6E8A-4147-A177-3AD203B41FA5}">
                      <a16:colId xmlns:a16="http://schemas.microsoft.com/office/drawing/2014/main" val="3825588224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  <a:latin typeface="Tw Cen MT" panose="020B0602020104020603" pitchFamily="34" charset="0"/>
                        </a:rPr>
                        <a:t>DEPENSES 2020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  <a:latin typeface="Tw Cen MT" panose="020B0602020104020603" pitchFamily="34" charset="0"/>
                        </a:rPr>
                        <a:t>PREVISIONNEL </a:t>
                      </a:r>
                      <a:br>
                        <a:rPr lang="fr-FR" sz="1400" b="1" u="none" strike="noStrike" dirty="0"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lang="fr-FR" sz="1400" b="1" u="none" strike="noStrike" dirty="0">
                          <a:effectLst/>
                          <a:latin typeface="Tw Cen MT" panose="020B0602020104020603" pitchFamily="34" charset="0"/>
                        </a:rPr>
                        <a:t>DEPENSES 2021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97657793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effectLst/>
                          <a:latin typeface="Tw Cen MT" panose="020B0602020104020603" pitchFamily="34" charset="0"/>
                        </a:rPr>
                        <a:t>LEVIER 1 </a:t>
                      </a:r>
                      <a:br>
                        <a:rPr lang="fr-FR" sz="1100" u="none" strike="noStrike" dirty="0"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lang="fr-FR" sz="1100" u="none" strike="noStrike" dirty="0">
                          <a:effectLst/>
                          <a:latin typeface="Tw Cen MT" panose="020B0602020104020603" pitchFamily="34" charset="0"/>
                        </a:rPr>
                        <a:t>COORDINATION DE LA FILIERE</a:t>
                      </a:r>
                      <a:br>
                        <a:rPr lang="fr-FR" sz="1100" u="none" strike="noStrike" dirty="0"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lang="fr-FR" sz="1100" u="none" strike="noStrike" dirty="0">
                          <a:effectLst/>
                          <a:latin typeface="Tw Cen MT" panose="020B0602020104020603" pitchFamily="34" charset="0"/>
                        </a:rPr>
                        <a:t>Fonctionnement, Programme d'activités, Siège, mise en place nouvelles actions...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>
                          <a:effectLst/>
                          <a:latin typeface="Tw Cen MT" panose="020B0602020104020603" pitchFamily="34" charset="0"/>
                        </a:rPr>
                        <a:t>115 826,26 €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  <a:latin typeface="Tw Cen MT" panose="020B0602020104020603" pitchFamily="34" charset="0"/>
                        </a:rPr>
                        <a:t>168 000,00 €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19681956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effectLst/>
                          <a:latin typeface="Tw Cen MT" panose="020B0602020104020603" pitchFamily="34" charset="0"/>
                        </a:rPr>
                        <a:t>LEVIER 2 </a:t>
                      </a:r>
                      <a:br>
                        <a:rPr lang="fr-FR" sz="1100" u="none" strike="noStrike" dirty="0"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lang="fr-FR" sz="1100" u="none" strike="noStrike" dirty="0">
                          <a:effectLst/>
                          <a:latin typeface="Tw Cen MT" panose="020B0602020104020603" pitchFamily="34" charset="0"/>
                        </a:rPr>
                        <a:t>COMMUNICATION ET PROMOTION DE LA FILIERE</a:t>
                      </a:r>
                      <a:br>
                        <a:rPr lang="fr-FR" sz="1100" u="none" strike="noStrike" dirty="0"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lang="fr-FR" sz="1100" u="none" strike="noStrike" dirty="0">
                          <a:effectLst/>
                          <a:latin typeface="Tw Cen MT" panose="020B0602020104020603" pitchFamily="34" charset="0"/>
                        </a:rPr>
                        <a:t>Organisation et participation aux événements, Colloque, site, supports…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  <a:latin typeface="Tw Cen MT" panose="020B0602020104020603" pitchFamily="34" charset="0"/>
                        </a:rPr>
                        <a:t>68 359,15 €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  <a:latin typeface="Tw Cen MT" panose="020B0602020104020603" pitchFamily="34" charset="0"/>
                        </a:rPr>
                        <a:t>95 000,00 €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90956735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effectLst/>
                          <a:latin typeface="Tw Cen MT" panose="020B0602020104020603" pitchFamily="34" charset="0"/>
                        </a:rPr>
                        <a:t>LEVIER 3 </a:t>
                      </a:r>
                      <a:br>
                        <a:rPr lang="fr-FR" sz="1100" u="none" strike="noStrike" dirty="0"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lang="fr-FR" sz="1100" u="none" strike="noStrike" dirty="0">
                          <a:effectLst/>
                          <a:latin typeface="Tw Cen MT" panose="020B0602020104020603" pitchFamily="34" charset="0"/>
                        </a:rPr>
                        <a:t>EMPLOI, FORMATION, SOUTIEN AUX PROJETS</a:t>
                      </a:r>
                      <a:br>
                        <a:rPr lang="fr-FR" sz="1100" u="none" strike="noStrike" dirty="0"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lang="fr-FR" sz="1100" u="none" strike="noStrike" dirty="0">
                          <a:effectLst/>
                          <a:latin typeface="Tw Cen MT" panose="020B0602020104020603" pitchFamily="34" charset="0"/>
                        </a:rPr>
                        <a:t>Accompagnements des entreprises, formations, sensibilisation aux enjeux de la création d'entreprise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  <a:latin typeface="Tw Cen MT" panose="020B0602020104020603" pitchFamily="34" charset="0"/>
                        </a:rPr>
                        <a:t>8 026,40 €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  <a:latin typeface="Tw Cen MT" panose="020B0602020104020603" pitchFamily="34" charset="0"/>
                        </a:rPr>
                        <a:t>25 000,00 €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0866629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effectLst/>
                          <a:latin typeface="Tw Cen MT" panose="020B0602020104020603" pitchFamily="34" charset="0"/>
                        </a:rPr>
                        <a:t>LEVIER 4</a:t>
                      </a:r>
                      <a:br>
                        <a:rPr lang="fr-FR" sz="1100" u="none" strike="noStrike" dirty="0"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lang="fr-FR" sz="1100" u="none" strike="noStrike" dirty="0">
                          <a:effectLst/>
                          <a:latin typeface="Tw Cen MT" panose="020B0602020104020603" pitchFamily="34" charset="0"/>
                        </a:rPr>
                        <a:t>ELEVAGE ET BIEN-ETRE</a:t>
                      </a:r>
                      <a:br>
                        <a:rPr lang="fr-FR" sz="1100" u="none" strike="noStrike" dirty="0"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lang="fr-FR" sz="1100" u="none" strike="noStrike" dirty="0">
                          <a:effectLst/>
                          <a:latin typeface="Tw Cen MT" panose="020B0602020104020603" pitchFamily="34" charset="0"/>
                        </a:rPr>
                        <a:t>Labels et Action Bien-être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  <a:latin typeface="Tw Cen MT" panose="020B0602020104020603" pitchFamily="34" charset="0"/>
                        </a:rPr>
                        <a:t>12 500,00 €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24504290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effectLst/>
                          <a:latin typeface="Tw Cen MT" panose="020B0602020104020603" pitchFamily="34" charset="0"/>
                        </a:rPr>
                        <a:t>LEVIER 6 </a:t>
                      </a:r>
                      <a:br>
                        <a:rPr lang="fr-FR" sz="1100" u="none" strike="noStrike" dirty="0"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lang="fr-FR" sz="1100" u="none" strike="noStrike" dirty="0">
                          <a:effectLst/>
                          <a:latin typeface="Tw Cen MT" panose="020B0602020104020603" pitchFamily="34" charset="0"/>
                        </a:rPr>
                        <a:t>INTERREG EQWOS</a:t>
                      </a:r>
                      <a:br>
                        <a:rPr lang="fr-FR" sz="1100" u="none" strike="noStrike" dirty="0"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lang="fr-FR" sz="1100" u="none" strike="noStrike" dirty="0">
                          <a:effectLst/>
                          <a:latin typeface="Tw Cen MT" panose="020B0602020104020603" pitchFamily="34" charset="0"/>
                        </a:rPr>
                        <a:t>Coordination, Communication, Services transfrontaliers, événements, formations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  <a:latin typeface="Tw Cen MT" panose="020B0602020104020603" pitchFamily="34" charset="0"/>
                        </a:rPr>
                        <a:t>87 183,76 €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  <a:latin typeface="Tw Cen MT" panose="020B0602020104020603" pitchFamily="34" charset="0"/>
                        </a:rPr>
                        <a:t>132 000,00 €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2323679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effectLst/>
                          <a:latin typeface="Tw Cen MT" panose="020B0602020104020603" pitchFamily="34" charset="0"/>
                        </a:rPr>
                        <a:t>TOTAL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u="none" strike="noStrike" dirty="0">
                          <a:effectLst/>
                          <a:latin typeface="Tw Cen MT" panose="020B0602020104020603" pitchFamily="34" charset="0"/>
                        </a:rPr>
                        <a:t>279 395,57 €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u="none" strike="noStrike" dirty="0">
                          <a:effectLst/>
                          <a:latin typeface="Tw Cen MT" panose="020B0602020104020603" pitchFamily="34" charset="0"/>
                        </a:rPr>
                        <a:t>432 500,00 €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7798809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C925129F-6183-4FBE-939D-A85B27A36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991749"/>
              </p:ext>
            </p:extLst>
          </p:nvPr>
        </p:nvGraphicFramePr>
        <p:xfrm>
          <a:off x="7086600" y="1483420"/>
          <a:ext cx="3826566" cy="43802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5522">
                  <a:extLst>
                    <a:ext uri="{9D8B030D-6E8A-4147-A177-3AD203B41FA5}">
                      <a16:colId xmlns:a16="http://schemas.microsoft.com/office/drawing/2014/main" val="218796377"/>
                    </a:ext>
                  </a:extLst>
                </a:gridCol>
                <a:gridCol w="1275522">
                  <a:extLst>
                    <a:ext uri="{9D8B030D-6E8A-4147-A177-3AD203B41FA5}">
                      <a16:colId xmlns:a16="http://schemas.microsoft.com/office/drawing/2014/main" val="145076631"/>
                    </a:ext>
                  </a:extLst>
                </a:gridCol>
                <a:gridCol w="1275522">
                  <a:extLst>
                    <a:ext uri="{9D8B030D-6E8A-4147-A177-3AD203B41FA5}">
                      <a16:colId xmlns:a16="http://schemas.microsoft.com/office/drawing/2014/main" val="379125762"/>
                    </a:ext>
                  </a:extLst>
                </a:gridCol>
              </a:tblGrid>
              <a:tr h="3746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  <a:latin typeface="Tw Cen MT" panose="020B0602020104020603" pitchFamily="34" charset="0"/>
                        </a:rPr>
                        <a:t>RECETTES 2020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  <a:latin typeface="Tw Cen MT" panose="020B0602020104020603" pitchFamily="34" charset="0"/>
                        </a:rPr>
                        <a:t>PREVISIONNEL </a:t>
                      </a:r>
                      <a:br>
                        <a:rPr lang="fr-FR" sz="1400" b="1" u="none" strike="noStrike" dirty="0"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lang="fr-FR" sz="1400" b="1" u="none" strike="noStrike" dirty="0">
                          <a:effectLst/>
                          <a:latin typeface="Tw Cen MT" panose="020B0602020104020603" pitchFamily="34" charset="0"/>
                        </a:rPr>
                        <a:t>DEPENSES 2021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90910011"/>
                  </a:ext>
                </a:extLst>
              </a:tr>
              <a:tr h="7492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  <a:latin typeface="Tw Cen MT" panose="020B0602020104020603" pitchFamily="34" charset="0"/>
                        </a:rPr>
                        <a:t>REGION HDF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  <a:latin typeface="Tw Cen MT" panose="020B0602020104020603" pitchFamily="34" charset="0"/>
                        </a:rPr>
                        <a:t>201 718,88 €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  <a:latin typeface="Tw Cen MT" panose="020B0602020104020603" pitchFamily="34" charset="0"/>
                        </a:rPr>
                        <a:t>321 000,00 €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35049787"/>
                  </a:ext>
                </a:extLst>
              </a:tr>
              <a:tr h="7492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  <a:latin typeface="Tw Cen MT" panose="020B0602020104020603" pitchFamily="34" charset="0"/>
                        </a:rPr>
                        <a:t>FEDER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  <a:latin typeface="Tw Cen MT" panose="020B0602020104020603" pitchFamily="34" charset="0"/>
                        </a:rPr>
                        <a:t>43 225,84 €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  <a:latin typeface="Tw Cen MT" panose="020B0602020104020603" pitchFamily="34" charset="0"/>
                        </a:rPr>
                        <a:t>66 000,00 €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57822110"/>
                  </a:ext>
                </a:extLst>
              </a:tr>
              <a:tr h="7492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  <a:latin typeface="Tw Cen MT" panose="020B0602020104020603" pitchFamily="34" charset="0"/>
                        </a:rPr>
                        <a:t>FONDS EPERON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  <a:latin typeface="Tw Cen MT" panose="020B0602020104020603" pitchFamily="34" charset="0"/>
                        </a:rPr>
                        <a:t>37 000,00 €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  <a:latin typeface="Tw Cen MT" panose="020B0602020104020603" pitchFamily="34" charset="0"/>
                        </a:rPr>
                        <a:t>37 000,00 €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59471313"/>
                  </a:ext>
                </a:extLst>
              </a:tr>
              <a:tr h="56196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  <a:latin typeface="Tw Cen MT" panose="020B0602020104020603" pitchFamily="34" charset="0"/>
                        </a:rPr>
                        <a:t>COTISATIONS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  <a:latin typeface="Tw Cen MT" panose="020B0602020104020603" pitchFamily="34" charset="0"/>
                        </a:rPr>
                        <a:t>8 500,00 €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  <a:latin typeface="Tw Cen MT" panose="020B0602020104020603" pitchFamily="34" charset="0"/>
                        </a:rPr>
                        <a:t>8 500,00 €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71697718"/>
                  </a:ext>
                </a:extLst>
              </a:tr>
              <a:tr h="7492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  <a:latin typeface="Tw Cen MT" panose="020B0602020104020603" pitchFamily="34" charset="0"/>
                        </a:rPr>
                        <a:t>AIDE A L'EMPLOI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  <a:latin typeface="Tw Cen MT" panose="020B0602020104020603" pitchFamily="34" charset="0"/>
                        </a:rPr>
                        <a:t>13555,51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49709886"/>
                  </a:ext>
                </a:extLst>
              </a:tr>
              <a:tr h="38802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effectLst/>
                          <a:latin typeface="Tw Cen MT" panose="020B0602020104020603" pitchFamily="34" charset="0"/>
                        </a:rPr>
                        <a:t>TOTAL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u="none" strike="noStrike" dirty="0">
                          <a:effectLst/>
                          <a:latin typeface="Tw Cen MT" panose="020B0602020104020603" pitchFamily="34" charset="0"/>
                        </a:rPr>
                        <a:t>304 000,23 €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u="none" strike="noStrike" dirty="0">
                          <a:effectLst/>
                          <a:latin typeface="Tw Cen MT" panose="020B0602020104020603" pitchFamily="34" charset="0"/>
                        </a:rPr>
                        <a:t>432 500,00 €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51363958"/>
                  </a:ext>
                </a:extLst>
              </a:tr>
            </a:tbl>
          </a:graphicData>
        </a:graphic>
      </p:graphicFrame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95AE24E0-69AC-4350-8FB4-F14CFDE35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368D-1C4C-4313-9B33-B22BCD19E70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931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DC22697-D8A1-4E49-8047-72C6554A5CF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" y="14923"/>
            <a:ext cx="1471295" cy="1142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FA2CB33-0685-433D-A46F-A793819934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243" y="14923"/>
            <a:ext cx="589915" cy="9048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0E6423A-E35B-40C8-B46E-64176D532D6E}"/>
              </a:ext>
            </a:extLst>
          </p:cNvPr>
          <p:cNvSpPr txBox="1"/>
          <p:nvPr/>
        </p:nvSpPr>
        <p:spPr>
          <a:xfrm>
            <a:off x="933450" y="1340486"/>
            <a:ext cx="9810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rgbClr val="0070C0"/>
                </a:solidFill>
                <a:effectLst/>
                <a:latin typeface="Tw Cen MT" panose="020B0602020104020603" pitchFamily="34" charset="0"/>
                <a:ea typeface="NSimSun" panose="02010609030101010101" pitchFamily="49" charset="-122"/>
              </a:rPr>
              <a:t>4. </a:t>
            </a:r>
            <a:r>
              <a:rPr lang="fr-FR" sz="2400" b="1" u="sng" dirty="0">
                <a:solidFill>
                  <a:srgbClr val="0070C0"/>
                </a:solidFill>
                <a:latin typeface="Tw Cen MT" panose="020B0602020104020603" pitchFamily="34" charset="0"/>
                <a:ea typeface="NSimSun" panose="02010609030101010101" pitchFamily="49" charset="-122"/>
              </a:rPr>
              <a:t>Budget 2021 </a:t>
            </a:r>
            <a:r>
              <a:rPr lang="fr-FR" sz="2400" b="1" u="sng" dirty="0">
                <a:solidFill>
                  <a:srgbClr val="0070C0"/>
                </a:solidFill>
                <a:effectLst/>
                <a:latin typeface="Tw Cen MT" panose="020B0602020104020603" pitchFamily="34" charset="0"/>
                <a:ea typeface="NSimSun" panose="02010609030101010101" pitchFamily="49" charset="-122"/>
              </a:rPr>
              <a:t>– </a:t>
            </a:r>
            <a:r>
              <a:rPr lang="fr-FR" sz="2000" b="1" i="1" u="sng" dirty="0">
                <a:latin typeface="Tw Cen MT" panose="020B0602020104020603" pitchFamily="34" charset="0"/>
              </a:rPr>
              <a:t>Etat trésorerie au 29/03</a:t>
            </a:r>
          </a:p>
          <a:p>
            <a:endParaRPr lang="fr-FR" sz="2400" dirty="0">
              <a:latin typeface="Tw Cen MT" panose="020B0602020104020603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1C7801C-CCC6-4A90-ABD4-48EB8B34F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4923"/>
            <a:ext cx="9734550" cy="1325563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Tw Cen MT" panose="020B0602020104020603" pitchFamily="34" charset="0"/>
              </a:rPr>
              <a:t>Conseil d’administration – 29/03/2021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ED869A31-6D29-4100-9B89-DB2216C9BB9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843" y="5805486"/>
            <a:ext cx="103822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D743D2-386A-4A68-B6EF-773EC6488C2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47" y="5705473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3213BC9-B1EA-4951-8483-98AA3329F2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535" r="16706" b="35136"/>
          <a:stretch/>
        </p:blipFill>
        <p:spPr>
          <a:xfrm>
            <a:off x="9635815" y="5905498"/>
            <a:ext cx="1157613" cy="65722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9AEF46B-30A0-4202-8C27-80CB00F6B738}"/>
              </a:ext>
            </a:extLst>
          </p:cNvPr>
          <p:cNvSpPr txBox="1"/>
          <p:nvPr/>
        </p:nvSpPr>
        <p:spPr>
          <a:xfrm>
            <a:off x="1658428" y="1523366"/>
            <a:ext cx="8641512" cy="4432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800"/>
              </a:spcAft>
            </a:pPr>
            <a:endParaRPr lang="fr-FR" sz="1100" dirty="0"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800"/>
              </a:spcAft>
            </a:pPr>
            <a:endParaRPr lang="fr-FR" sz="1100" dirty="0"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000" u="sng" dirty="0">
                <a:effectLst/>
                <a:latin typeface="Tw Cen MT" panose="020B06020201040206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Solde du compte </a:t>
            </a:r>
            <a:r>
              <a:rPr lang="fr-FR" sz="2000" dirty="0">
                <a:effectLst/>
                <a:latin typeface="Tw Cen MT" panose="020B06020201040206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+ 228 919,53€</a:t>
            </a:r>
            <a:endParaRPr lang="fr-FR" sz="2000" dirty="0"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fr-FR" sz="2000" u="sng" dirty="0">
              <a:effectLst/>
              <a:latin typeface="Tw Cen MT" panose="020B06020201040206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000" u="sng" dirty="0">
                <a:effectLst/>
                <a:latin typeface="Tw Cen MT" panose="020B06020201040206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Epargne</a:t>
            </a:r>
            <a:r>
              <a:rPr lang="fr-FR" sz="2000" dirty="0">
                <a:effectLst/>
                <a:latin typeface="Tw Cen MT" panose="020B06020201040206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</a:t>
            </a:r>
            <a:endParaRPr lang="fr-FR" sz="2000" dirty="0"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Tw Cen MT" panose="020B06020201040206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Solde sur livret : + 366,98 €</a:t>
            </a:r>
            <a:endParaRPr lang="fr-FR" sz="2000" dirty="0"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Tw Cen MT" panose="020B06020201040206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Solde titre ordinaire : + 12 129,84 €</a:t>
            </a:r>
            <a:endParaRPr lang="fr-FR" sz="2000" dirty="0"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Tw Cen MT" panose="020B06020201040206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Solde livret A : + 9 219,87€</a:t>
            </a:r>
            <a:r>
              <a:rPr lang="fr-FR" sz="2000" b="1" dirty="0">
                <a:effectLst/>
                <a:latin typeface="Tw Cen MT" panose="020B06020201040206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000" b="1" dirty="0">
                <a:latin typeface="Tw Cen MT" panose="020B06020201040206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	TOTAL : </a:t>
            </a:r>
            <a:r>
              <a:rPr lang="fr-FR" sz="2400" b="1" dirty="0">
                <a:effectLst/>
                <a:latin typeface="Tw Cen MT" panose="020B06020201040206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250 636,22€</a:t>
            </a:r>
            <a:endParaRPr lang="fr-FR" sz="2400" dirty="0"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1100" b="1" dirty="0">
                <a:effectLst/>
                <a:latin typeface="Tw Cen MT" panose="020B06020201040206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1100" dirty="0"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fr-FR" sz="1100" dirty="0"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47A68BDA-48A8-4FAD-8AD7-A370A70F12AF}"/>
              </a:ext>
            </a:extLst>
          </p:cNvPr>
          <p:cNvSpPr/>
          <p:nvPr/>
        </p:nvSpPr>
        <p:spPr>
          <a:xfrm>
            <a:off x="6096000" y="485000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5D60A881-9A75-4D14-9E09-C65F0FE01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368D-1C4C-4313-9B33-B22BCD19E70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4329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1158</Words>
  <Application>Microsoft Office PowerPoint</Application>
  <PresentationFormat>Grand écran</PresentationFormat>
  <Paragraphs>337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Century Gothic</vt:lpstr>
      <vt:lpstr>Symbol</vt:lpstr>
      <vt:lpstr>Tw Cen MT</vt:lpstr>
      <vt:lpstr>Wingdings</vt:lpstr>
      <vt:lpstr>Thème Office</vt:lpstr>
      <vt:lpstr>Conseil d’administration Lundi 29 mars 2021 – 14h00 (visioconférence)  </vt:lpstr>
      <vt:lpstr>Conseil d’administration – 29/03/2021</vt:lpstr>
      <vt:lpstr>Conseil d’administration – 29/03/2021</vt:lpstr>
      <vt:lpstr>Conseil d’administration – 29/03/2021</vt:lpstr>
      <vt:lpstr>Conseil d’administration – 29/03/2021</vt:lpstr>
      <vt:lpstr>Conseil d’administration – 29/03/2021</vt:lpstr>
      <vt:lpstr>Conseil d’administration – 29/03/2021</vt:lpstr>
      <vt:lpstr>Conseil d’administration – 29/03/2021</vt:lpstr>
      <vt:lpstr>Conseil d’administration – 29/03/2021</vt:lpstr>
      <vt:lpstr>Conseil d’administration – 29/03/2021</vt:lpstr>
      <vt:lpstr>Conseil d’administration – 29/03/2021</vt:lpstr>
      <vt:lpstr>Conseil d’administration – 29/03/2021</vt:lpstr>
      <vt:lpstr>Conseil d’administration – 29/03/2021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Conseil Administration</dc:title>
  <dc:creator>User</dc:creator>
  <cp:lastModifiedBy>User</cp:lastModifiedBy>
  <cp:revision>138</cp:revision>
  <cp:lastPrinted>2021-03-24T10:04:16Z</cp:lastPrinted>
  <dcterms:created xsi:type="dcterms:W3CDTF">2020-08-03T10:11:31Z</dcterms:created>
  <dcterms:modified xsi:type="dcterms:W3CDTF">2021-04-19T07:46:27Z</dcterms:modified>
</cp:coreProperties>
</file>